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19"/>
  </p:notesMasterIdLst>
  <p:sldIdLst>
    <p:sldId id="443" r:id="rId2"/>
    <p:sldId id="444" r:id="rId3"/>
    <p:sldId id="413" r:id="rId4"/>
    <p:sldId id="415" r:id="rId5"/>
    <p:sldId id="445" r:id="rId6"/>
    <p:sldId id="447" r:id="rId7"/>
    <p:sldId id="446" r:id="rId8"/>
    <p:sldId id="435" r:id="rId9"/>
    <p:sldId id="448" r:id="rId10"/>
    <p:sldId id="423" r:id="rId11"/>
    <p:sldId id="449" r:id="rId12"/>
    <p:sldId id="424" r:id="rId13"/>
    <p:sldId id="425" r:id="rId14"/>
    <p:sldId id="431" r:id="rId15"/>
    <p:sldId id="420" r:id="rId16"/>
    <p:sldId id="427" r:id="rId17"/>
    <p:sldId id="429" r:id="rId18"/>
  </p:sldIdLst>
  <p:sldSz cx="9144000" cy="6858000" type="screen4x3"/>
  <p:notesSz cx="6761163" cy="9942513"/>
  <p:defaultTextStyle>
    <a:defPPr>
      <a:defRPr lang="ko-KR"/>
    </a:defPPr>
    <a:lvl1pPr algn="l" rtl="0" fontAlgn="base" latinLnBrk="1">
      <a:spcBef>
        <a:spcPct val="0"/>
      </a:spcBef>
      <a:spcAft>
        <a:spcPct val="0"/>
      </a:spcAft>
      <a:defRPr kumimoji="1" kern="1200">
        <a:solidFill>
          <a:schemeClr val="tx1"/>
        </a:solidFill>
        <a:latin typeface="굴림" charset="-127"/>
        <a:ea typeface="맑은 고딕"/>
        <a:cs typeface="맑은 고딕"/>
      </a:defRPr>
    </a:lvl1pPr>
    <a:lvl2pPr marL="457200" algn="l" rtl="0" fontAlgn="base" latinLnBrk="1">
      <a:spcBef>
        <a:spcPct val="0"/>
      </a:spcBef>
      <a:spcAft>
        <a:spcPct val="0"/>
      </a:spcAft>
      <a:defRPr kumimoji="1" kern="1200">
        <a:solidFill>
          <a:schemeClr val="tx1"/>
        </a:solidFill>
        <a:latin typeface="굴림" charset="-127"/>
        <a:ea typeface="맑은 고딕"/>
        <a:cs typeface="맑은 고딕"/>
      </a:defRPr>
    </a:lvl2pPr>
    <a:lvl3pPr marL="914400" algn="l" rtl="0" fontAlgn="base" latinLnBrk="1">
      <a:spcBef>
        <a:spcPct val="0"/>
      </a:spcBef>
      <a:spcAft>
        <a:spcPct val="0"/>
      </a:spcAft>
      <a:defRPr kumimoji="1" kern="1200">
        <a:solidFill>
          <a:schemeClr val="tx1"/>
        </a:solidFill>
        <a:latin typeface="굴림" charset="-127"/>
        <a:ea typeface="맑은 고딕"/>
        <a:cs typeface="맑은 고딕"/>
      </a:defRPr>
    </a:lvl3pPr>
    <a:lvl4pPr marL="1371600" algn="l" rtl="0" fontAlgn="base" latinLnBrk="1">
      <a:spcBef>
        <a:spcPct val="0"/>
      </a:spcBef>
      <a:spcAft>
        <a:spcPct val="0"/>
      </a:spcAft>
      <a:defRPr kumimoji="1" kern="1200">
        <a:solidFill>
          <a:schemeClr val="tx1"/>
        </a:solidFill>
        <a:latin typeface="굴림" charset="-127"/>
        <a:ea typeface="맑은 고딕"/>
        <a:cs typeface="맑은 고딕"/>
      </a:defRPr>
    </a:lvl4pPr>
    <a:lvl5pPr marL="1828800" algn="l" rtl="0" fontAlgn="base" latinLnBrk="1">
      <a:spcBef>
        <a:spcPct val="0"/>
      </a:spcBef>
      <a:spcAft>
        <a:spcPct val="0"/>
      </a:spcAft>
      <a:defRPr kumimoji="1" kern="1200">
        <a:solidFill>
          <a:schemeClr val="tx1"/>
        </a:solidFill>
        <a:latin typeface="굴림" charset="-127"/>
        <a:ea typeface="맑은 고딕"/>
        <a:cs typeface="맑은 고딕"/>
      </a:defRPr>
    </a:lvl5pPr>
    <a:lvl6pPr marL="2286000" algn="l" defTabSz="914400" rtl="0" eaLnBrk="1" latinLnBrk="1" hangingPunct="1">
      <a:defRPr kumimoji="1" kern="1200">
        <a:solidFill>
          <a:schemeClr val="tx1"/>
        </a:solidFill>
        <a:latin typeface="굴림" charset="-127"/>
        <a:ea typeface="맑은 고딕"/>
        <a:cs typeface="맑은 고딕"/>
      </a:defRPr>
    </a:lvl6pPr>
    <a:lvl7pPr marL="2743200" algn="l" defTabSz="914400" rtl="0" eaLnBrk="1" latinLnBrk="1" hangingPunct="1">
      <a:defRPr kumimoji="1" kern="1200">
        <a:solidFill>
          <a:schemeClr val="tx1"/>
        </a:solidFill>
        <a:latin typeface="굴림" charset="-127"/>
        <a:ea typeface="맑은 고딕"/>
        <a:cs typeface="맑은 고딕"/>
      </a:defRPr>
    </a:lvl7pPr>
    <a:lvl8pPr marL="3200400" algn="l" defTabSz="914400" rtl="0" eaLnBrk="1" latinLnBrk="1" hangingPunct="1">
      <a:defRPr kumimoji="1" kern="1200">
        <a:solidFill>
          <a:schemeClr val="tx1"/>
        </a:solidFill>
        <a:latin typeface="굴림" charset="-127"/>
        <a:ea typeface="맑은 고딕"/>
        <a:cs typeface="맑은 고딕"/>
      </a:defRPr>
    </a:lvl8pPr>
    <a:lvl9pPr marL="3657600" algn="l" defTabSz="914400" rtl="0" eaLnBrk="1" latinLnBrk="1" hangingPunct="1">
      <a:defRPr kumimoji="1" kern="1200">
        <a:solidFill>
          <a:schemeClr val="tx1"/>
        </a:solidFill>
        <a:latin typeface="굴림" charset="-127"/>
        <a:ea typeface="맑은 고딕"/>
        <a:cs typeface="맑은 고딕"/>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A50021"/>
    <a:srgbClr val="CC0099"/>
    <a:srgbClr val="008000"/>
    <a:srgbClr val="FFCCCC"/>
    <a:srgbClr val="66CCFF"/>
    <a:srgbClr val="9966FF"/>
    <a:srgbClr val="6600FF"/>
    <a:srgbClr val="FF99FF"/>
  </p:clrMru>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보통 스타일 2 - 강조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보통 스타일 2 - 강조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25E5076-3810-47DD-B79F-674D7AD40C01}" styleName="어두운 스타일 1 - 강조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보통 스타일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BDBED569-4797-4DF1-A0F4-6AAB3CD982D8}" styleName="밝은 스타일 3 - 강조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87" autoAdjust="0"/>
    <p:restoredTop sz="85732" autoAdjust="0"/>
  </p:normalViewPr>
  <p:slideViewPr>
    <p:cSldViewPr>
      <p:cViewPr>
        <p:scale>
          <a:sx n="100" d="100"/>
          <a:sy n="100" d="100"/>
        </p:scale>
        <p:origin x="-390" y="-78"/>
      </p:cViewPr>
      <p:guideLst>
        <p:guide orient="horz" pos="2160"/>
        <p:guide pos="2880"/>
      </p:guideLst>
    </p:cSldViewPr>
  </p:slideViewPr>
  <p:outlineViewPr>
    <p:cViewPr>
      <p:scale>
        <a:sx n="33" d="100"/>
        <a:sy n="33" d="100"/>
      </p:scale>
      <p:origin x="0" y="2904"/>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29837" cy="497126"/>
          </a:xfrm>
          <a:prstGeom prst="rect">
            <a:avLst/>
          </a:prstGeom>
        </p:spPr>
        <p:txBody>
          <a:bodyPr vert="horz" lIns="91440" tIns="45720" rIns="91440" bIns="45720" rtlCol="0"/>
          <a:lstStyle>
            <a:lvl1pPr algn="l" fontAlgn="auto">
              <a:spcBef>
                <a:spcPts val="0"/>
              </a:spcBef>
              <a:spcAft>
                <a:spcPts val="0"/>
              </a:spcAft>
              <a:defRPr kumimoji="0" sz="1200">
                <a:latin typeface="+mn-lt"/>
                <a:ea typeface="+mn-ea"/>
                <a:cs typeface="+mn-cs"/>
              </a:defRPr>
            </a:lvl1pPr>
          </a:lstStyle>
          <a:p>
            <a:pPr>
              <a:defRPr/>
            </a:pPr>
            <a:endParaRPr lang="ko-KR" altLang="en-US"/>
          </a:p>
        </p:txBody>
      </p:sp>
      <p:sp>
        <p:nvSpPr>
          <p:cNvPr id="3" name="날짜 개체 틀 2"/>
          <p:cNvSpPr>
            <a:spLocks noGrp="1"/>
          </p:cNvSpPr>
          <p:nvPr>
            <p:ph type="dt" idx="1"/>
          </p:nvPr>
        </p:nvSpPr>
        <p:spPr>
          <a:xfrm>
            <a:off x="3829761" y="0"/>
            <a:ext cx="2929837" cy="497126"/>
          </a:xfrm>
          <a:prstGeom prst="rect">
            <a:avLst/>
          </a:prstGeom>
        </p:spPr>
        <p:txBody>
          <a:bodyPr vert="horz" lIns="91440" tIns="45720" rIns="91440" bIns="45720" rtlCol="0"/>
          <a:lstStyle>
            <a:lvl1pPr algn="r" fontAlgn="auto">
              <a:spcBef>
                <a:spcPts val="0"/>
              </a:spcBef>
              <a:spcAft>
                <a:spcPts val="0"/>
              </a:spcAft>
              <a:defRPr kumimoji="0" sz="1200">
                <a:latin typeface="+mn-lt"/>
                <a:ea typeface="+mn-ea"/>
                <a:cs typeface="+mn-cs"/>
              </a:defRPr>
            </a:lvl1pPr>
          </a:lstStyle>
          <a:p>
            <a:pPr>
              <a:defRPr/>
            </a:pPr>
            <a:fld id="{80F3B88C-269E-4B4D-82D6-15F17EB54CC7}" type="datetimeFigureOut">
              <a:rPr lang="ko-KR" altLang="en-US"/>
              <a:pPr>
                <a:defRPr/>
              </a:pPr>
              <a:t>2011-06-20</a:t>
            </a:fld>
            <a:endParaRPr lang="ko-KR" altLang="en-US"/>
          </a:p>
        </p:txBody>
      </p:sp>
      <p:sp>
        <p:nvSpPr>
          <p:cNvPr id="4" name="슬라이드 이미지 개체 틀 3"/>
          <p:cNvSpPr>
            <a:spLocks noGrp="1" noRot="1" noChangeAspect="1"/>
          </p:cNvSpPr>
          <p:nvPr>
            <p:ph type="sldImg" idx="2"/>
          </p:nvPr>
        </p:nvSpPr>
        <p:spPr>
          <a:xfrm>
            <a:off x="896938" y="746125"/>
            <a:ext cx="4967287" cy="372745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76117" y="4722694"/>
            <a:ext cx="5408930" cy="4474131"/>
          </a:xfrm>
          <a:prstGeom prst="rect">
            <a:avLst/>
          </a:prstGeom>
        </p:spPr>
        <p:txBody>
          <a:bodyPr vert="horz" lIns="91440" tIns="45720" rIns="91440" bIns="45720" rtlCol="0">
            <a:normAutofit/>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endParaRPr lang="ko-KR" altLang="en-US" noProof="0"/>
          </a:p>
        </p:txBody>
      </p:sp>
      <p:sp>
        <p:nvSpPr>
          <p:cNvPr id="6" name="바닥글 개체 틀 5"/>
          <p:cNvSpPr>
            <a:spLocks noGrp="1"/>
          </p:cNvSpPr>
          <p:nvPr>
            <p:ph type="ftr" sz="quarter" idx="4"/>
          </p:nvPr>
        </p:nvSpPr>
        <p:spPr>
          <a:xfrm>
            <a:off x="0" y="9443662"/>
            <a:ext cx="2929837" cy="497126"/>
          </a:xfrm>
          <a:prstGeom prst="rect">
            <a:avLst/>
          </a:prstGeom>
        </p:spPr>
        <p:txBody>
          <a:bodyPr vert="horz" lIns="91440" tIns="45720" rIns="91440" bIns="45720" rtlCol="0" anchor="b"/>
          <a:lstStyle>
            <a:lvl1pPr algn="l" fontAlgn="auto">
              <a:spcBef>
                <a:spcPts val="0"/>
              </a:spcBef>
              <a:spcAft>
                <a:spcPts val="0"/>
              </a:spcAft>
              <a:defRPr kumimoji="0" sz="1200">
                <a:latin typeface="+mn-lt"/>
                <a:ea typeface="+mn-ea"/>
                <a:cs typeface="+mn-cs"/>
              </a:defRPr>
            </a:lvl1pPr>
          </a:lstStyle>
          <a:p>
            <a:pPr>
              <a:defRPr/>
            </a:pPr>
            <a:endParaRPr lang="ko-KR" altLang="en-US"/>
          </a:p>
        </p:txBody>
      </p:sp>
      <p:sp>
        <p:nvSpPr>
          <p:cNvPr id="7" name="슬라이드 번호 개체 틀 6"/>
          <p:cNvSpPr>
            <a:spLocks noGrp="1"/>
          </p:cNvSpPr>
          <p:nvPr>
            <p:ph type="sldNum" sz="quarter" idx="5"/>
          </p:nvPr>
        </p:nvSpPr>
        <p:spPr>
          <a:xfrm>
            <a:off x="3829761" y="9443662"/>
            <a:ext cx="2929837" cy="497126"/>
          </a:xfrm>
          <a:prstGeom prst="rect">
            <a:avLst/>
          </a:prstGeom>
        </p:spPr>
        <p:txBody>
          <a:bodyPr vert="horz" lIns="91440" tIns="45720" rIns="91440" bIns="45720" rtlCol="0" anchor="b"/>
          <a:lstStyle>
            <a:lvl1pPr algn="r" fontAlgn="auto">
              <a:spcBef>
                <a:spcPts val="0"/>
              </a:spcBef>
              <a:spcAft>
                <a:spcPts val="0"/>
              </a:spcAft>
              <a:defRPr kumimoji="0" sz="1200">
                <a:latin typeface="+mn-lt"/>
                <a:ea typeface="+mn-ea"/>
                <a:cs typeface="+mn-cs"/>
              </a:defRPr>
            </a:lvl1pPr>
          </a:lstStyle>
          <a:p>
            <a:pPr>
              <a:defRPr/>
            </a:pPr>
            <a:fld id="{C7E9A9FA-2F81-48D2-915D-D57AEB7847BC}" type="slidenum">
              <a:rPr lang="ko-KR" altLang="en-US"/>
              <a:pPr>
                <a:defRPr/>
              </a:pPr>
              <a:t>‹#›</a:t>
            </a:fld>
            <a:endParaRPr lang="ko-KR" altLang="en-US"/>
          </a:p>
        </p:txBody>
      </p:sp>
    </p:spTree>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sz="1200" kern="1200">
        <a:solidFill>
          <a:schemeClr val="tx1"/>
        </a:solidFill>
        <a:latin typeface="+mn-lt"/>
        <a:ea typeface="+mn-ea"/>
        <a:cs typeface="맑은 고딕"/>
      </a:defRPr>
    </a:lvl1pPr>
    <a:lvl2pPr marL="457200" algn="l" rtl="0" eaLnBrk="0" fontAlgn="base" latinLnBrk="1" hangingPunct="0">
      <a:spcBef>
        <a:spcPct val="30000"/>
      </a:spcBef>
      <a:spcAft>
        <a:spcPct val="0"/>
      </a:spcAft>
      <a:defRPr sz="1200" kern="1200">
        <a:solidFill>
          <a:schemeClr val="tx1"/>
        </a:solidFill>
        <a:latin typeface="+mn-lt"/>
        <a:ea typeface="+mn-ea"/>
        <a:cs typeface="맑은 고딕"/>
      </a:defRPr>
    </a:lvl2pPr>
    <a:lvl3pPr marL="914400" algn="l" rtl="0" eaLnBrk="0" fontAlgn="base" latinLnBrk="1" hangingPunct="0">
      <a:spcBef>
        <a:spcPct val="30000"/>
      </a:spcBef>
      <a:spcAft>
        <a:spcPct val="0"/>
      </a:spcAft>
      <a:defRPr sz="1200" kern="1200">
        <a:solidFill>
          <a:schemeClr val="tx1"/>
        </a:solidFill>
        <a:latin typeface="+mn-lt"/>
        <a:ea typeface="+mn-ea"/>
        <a:cs typeface="맑은 고딕"/>
      </a:defRPr>
    </a:lvl3pPr>
    <a:lvl4pPr marL="1371600" algn="l" rtl="0" eaLnBrk="0" fontAlgn="base" latinLnBrk="1" hangingPunct="0">
      <a:spcBef>
        <a:spcPct val="30000"/>
      </a:spcBef>
      <a:spcAft>
        <a:spcPct val="0"/>
      </a:spcAft>
      <a:defRPr sz="1200" kern="1200">
        <a:solidFill>
          <a:schemeClr val="tx1"/>
        </a:solidFill>
        <a:latin typeface="+mn-lt"/>
        <a:ea typeface="+mn-ea"/>
        <a:cs typeface="맑은 고딕"/>
      </a:defRPr>
    </a:lvl4pPr>
    <a:lvl5pPr marL="1828800" algn="l" rtl="0" eaLnBrk="0" fontAlgn="base" latinLnBrk="1" hangingPunct="0">
      <a:spcBef>
        <a:spcPct val="30000"/>
      </a:spcBef>
      <a:spcAft>
        <a:spcPct val="0"/>
      </a:spcAft>
      <a:defRPr sz="1200" kern="1200">
        <a:solidFill>
          <a:schemeClr val="tx1"/>
        </a:solidFill>
        <a:latin typeface="+mn-lt"/>
        <a:ea typeface="+mn-ea"/>
        <a:cs typeface="맑은 고딕"/>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C7E9A9FA-2F81-48D2-915D-D57AEB7847BC}" type="slidenum">
              <a:rPr lang="ko-KR" altLang="en-US" smtClean="0"/>
              <a:pPr>
                <a:defRPr/>
              </a:pPr>
              <a:t>1</a:t>
            </a:fld>
            <a:endParaRPr lang="ko-KR"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sz="1200" kern="1200" baseline="0" dirty="0" smtClean="0">
                <a:solidFill>
                  <a:schemeClr val="tx1"/>
                </a:solidFill>
                <a:latin typeface="+mn-lt"/>
                <a:ea typeface="+mn-ea"/>
                <a:cs typeface="맑은 고딕"/>
              </a:rPr>
              <a:t>The typical physiological profile of acute HP is a restrictive pattern with low carbon monoxide diffusion capacity (DLCO) (45). In chronic  disease, the pattern can be restrictive, but at least in farmers lung, the most frequent profile is an obstructive defect resulting from emphysema (46). </a:t>
            </a:r>
          </a:p>
          <a:p>
            <a:r>
              <a:rPr lang="en-US" altLang="ko-KR" sz="1200" kern="1200" baseline="0" dirty="0" smtClean="0">
                <a:solidFill>
                  <a:schemeClr val="tx1"/>
                </a:solidFill>
                <a:latin typeface="+mn-lt"/>
                <a:ea typeface="+mn-ea"/>
              </a:rPr>
              <a:t>-------------------------------------------------------------------------------------------------</a:t>
            </a:r>
          </a:p>
          <a:p>
            <a:r>
              <a:rPr lang="en-US" altLang="ko-KR" sz="1200" kern="1200" baseline="0" dirty="0" smtClean="0">
                <a:solidFill>
                  <a:schemeClr val="tx1"/>
                </a:solidFill>
                <a:latin typeface="+mn-lt"/>
                <a:ea typeface="+mn-ea"/>
                <a:cs typeface="맑은 고딕"/>
              </a:rPr>
              <a:t>A normal number of lymphocytes rules out all but residual disease (58). However, the presence of an alveolar </a:t>
            </a:r>
            <a:r>
              <a:rPr lang="en-US" altLang="ko-KR" sz="1200" kern="1200" baseline="0" dirty="0" err="1" smtClean="0">
                <a:solidFill>
                  <a:schemeClr val="tx1"/>
                </a:solidFill>
                <a:latin typeface="+mn-lt"/>
                <a:ea typeface="+mn-ea"/>
                <a:cs typeface="맑은 고딕"/>
              </a:rPr>
              <a:t>lymphocytosis</a:t>
            </a:r>
            <a:r>
              <a:rPr lang="en-US" altLang="ko-KR" sz="1200" kern="1200" baseline="0" dirty="0" smtClean="0">
                <a:solidFill>
                  <a:schemeClr val="tx1"/>
                </a:solidFill>
                <a:latin typeface="+mn-lt"/>
                <a:ea typeface="+mn-ea"/>
                <a:cs typeface="맑은 고딕"/>
              </a:rPr>
              <a:t> does not, by any means, establish the </a:t>
            </a:r>
            <a:r>
              <a:rPr lang="en-US" altLang="ko-KR" sz="1200" kern="1200" baseline="0" dirty="0" err="1" smtClean="0">
                <a:solidFill>
                  <a:schemeClr val="tx1"/>
                </a:solidFill>
                <a:latin typeface="+mn-lt"/>
                <a:ea typeface="+mn-ea"/>
                <a:cs typeface="맑은 고딕"/>
              </a:rPr>
              <a:t>diagnosi</a:t>
            </a:r>
            <a:r>
              <a:rPr lang="en-US" altLang="ko-KR" sz="1200" kern="1200" baseline="0" dirty="0" smtClean="0">
                <a:solidFill>
                  <a:schemeClr val="tx1"/>
                </a:solidFill>
                <a:latin typeface="+mn-lt"/>
                <a:ea typeface="+mn-ea"/>
                <a:cs typeface="맑은 고딕"/>
              </a:rPr>
              <a:t>. </a:t>
            </a:r>
            <a:r>
              <a:rPr lang="en-US" altLang="ko-KR" sz="1200" kern="1200" baseline="0" dirty="0" err="1" smtClean="0">
                <a:solidFill>
                  <a:schemeClr val="tx1"/>
                </a:solidFill>
                <a:latin typeface="+mn-lt"/>
                <a:ea typeface="+mn-ea"/>
                <a:cs typeface="맑은 고딕"/>
              </a:rPr>
              <a:t>sAlso</a:t>
            </a:r>
            <a:r>
              <a:rPr lang="en-US" altLang="ko-KR" sz="1200" kern="1200" baseline="0" dirty="0" smtClean="0">
                <a:solidFill>
                  <a:schemeClr val="tx1"/>
                </a:solidFill>
                <a:latin typeface="+mn-lt"/>
                <a:ea typeface="+mn-ea"/>
                <a:cs typeface="맑은 고딕"/>
              </a:rPr>
              <a:t> many other diseases (including </a:t>
            </a:r>
            <a:r>
              <a:rPr lang="en-US" altLang="ko-KR" sz="1200" kern="1200" baseline="0" dirty="0" err="1" smtClean="0">
                <a:solidFill>
                  <a:schemeClr val="tx1"/>
                </a:solidFill>
                <a:latin typeface="+mn-lt"/>
                <a:ea typeface="+mn-ea"/>
                <a:cs typeface="맑은 고딕"/>
              </a:rPr>
              <a:t>sarcoidosis</a:t>
            </a:r>
            <a:r>
              <a:rPr lang="en-US" altLang="ko-KR" sz="1200" kern="1200" baseline="0" dirty="0" smtClean="0">
                <a:solidFill>
                  <a:schemeClr val="tx1"/>
                </a:solidFill>
                <a:latin typeface="+mn-lt"/>
                <a:ea typeface="+mn-ea"/>
                <a:cs typeface="맑은 고딕"/>
              </a:rPr>
              <a:t>, interstitial pneumonia associated with collagen vascular disease) are characterized by an alveolar </a:t>
            </a:r>
            <a:r>
              <a:rPr lang="en-US" altLang="ko-KR" sz="1200" kern="1200" baseline="0" dirty="0" err="1" smtClean="0">
                <a:solidFill>
                  <a:schemeClr val="tx1"/>
                </a:solidFill>
                <a:latin typeface="+mn-lt"/>
                <a:ea typeface="+mn-ea"/>
                <a:cs typeface="맑은 고딕"/>
              </a:rPr>
              <a:t>lymphocytosis</a:t>
            </a:r>
            <a:endParaRPr lang="en-US" altLang="ko-KR" sz="1200" kern="1200" baseline="0" dirty="0" smtClean="0">
              <a:solidFill>
                <a:schemeClr val="tx1"/>
              </a:solidFill>
              <a:latin typeface="+mn-lt"/>
              <a:ea typeface="+mn-ea"/>
              <a:cs typeface="맑은 고딕"/>
            </a:endParaRPr>
          </a:p>
          <a:p>
            <a:r>
              <a:rPr lang="en-US" altLang="ko-KR" sz="1200" kern="1200" baseline="0" dirty="0" smtClean="0">
                <a:solidFill>
                  <a:schemeClr val="tx1"/>
                </a:solidFill>
                <a:latin typeface="+mn-lt"/>
                <a:ea typeface="+mn-ea"/>
                <a:cs typeface="맑은 고딕"/>
              </a:rPr>
              <a:t>A predominance of CD8+ T lymphocytes and a CD4+/ CD8+ ratio lower than 1 is often observed in HP whereas a high CD4+/CD8+ ratio is related to </a:t>
            </a:r>
            <a:r>
              <a:rPr lang="en-US" altLang="ko-KR" sz="1200" kern="1200" baseline="0" dirty="0" err="1" smtClean="0">
                <a:solidFill>
                  <a:schemeClr val="tx1"/>
                </a:solidFill>
                <a:latin typeface="+mn-lt"/>
                <a:ea typeface="+mn-ea"/>
                <a:cs typeface="맑은 고딕"/>
              </a:rPr>
              <a:t>sarcoidosissuggesting</a:t>
            </a:r>
            <a:r>
              <a:rPr lang="en-US" altLang="ko-KR" sz="1200" kern="1200" baseline="0" dirty="0" smtClean="0">
                <a:solidFill>
                  <a:schemeClr val="tx1"/>
                </a:solidFill>
                <a:latin typeface="+mn-lt"/>
                <a:ea typeface="+mn-ea"/>
                <a:cs typeface="맑은 고딕"/>
              </a:rPr>
              <a:t> that this ration could be used to differentiate HP from </a:t>
            </a:r>
            <a:r>
              <a:rPr lang="en-US" altLang="ko-KR" sz="1200" kern="1200" baseline="0" dirty="0" err="1" smtClean="0">
                <a:solidFill>
                  <a:schemeClr val="tx1"/>
                </a:solidFill>
                <a:latin typeface="+mn-lt"/>
                <a:ea typeface="+mn-ea"/>
                <a:cs typeface="맑은 고딕"/>
              </a:rPr>
              <a:t>sarcoidosis</a:t>
            </a:r>
            <a:r>
              <a:rPr lang="en-US" altLang="ko-KR" sz="1200" kern="1200" baseline="0" dirty="0" smtClean="0">
                <a:solidFill>
                  <a:schemeClr val="tx1"/>
                </a:solidFill>
                <a:latin typeface="+mn-lt"/>
                <a:ea typeface="+mn-ea"/>
                <a:cs typeface="맑은 고딕"/>
              </a:rPr>
              <a:t>. This is now challenged as the CD4/CD8 ratio can be increased in HP to levels as high as those seen in </a:t>
            </a:r>
            <a:r>
              <a:rPr lang="en-US" altLang="ko-KR" sz="1200" kern="1200" baseline="0" dirty="0" err="1" smtClean="0">
                <a:solidFill>
                  <a:schemeClr val="tx1"/>
                </a:solidFill>
                <a:latin typeface="+mn-lt"/>
                <a:ea typeface="+mn-ea"/>
                <a:cs typeface="맑은 고딕"/>
              </a:rPr>
              <a:t>sarcoidosis</a:t>
            </a:r>
            <a:r>
              <a:rPr lang="en-US" altLang="ko-KR" sz="1200" kern="1200" baseline="0" dirty="0" smtClean="0">
                <a:solidFill>
                  <a:schemeClr val="tx1"/>
                </a:solidFill>
                <a:latin typeface="+mn-lt"/>
                <a:ea typeface="+mn-ea"/>
                <a:cs typeface="맑은 고딕"/>
              </a:rPr>
              <a:t> (64–66). Recent studies suggest that this low CD4+/CD8+ ratio</a:t>
            </a:r>
          </a:p>
          <a:p>
            <a:r>
              <a:rPr lang="en-US" altLang="ko-KR" sz="1200" kern="1200" baseline="0" dirty="0" smtClean="0">
                <a:solidFill>
                  <a:schemeClr val="tx1"/>
                </a:solidFill>
                <a:latin typeface="+mn-lt"/>
                <a:ea typeface="+mn-ea"/>
                <a:cs typeface="맑은 고딕"/>
              </a:rPr>
              <a:t>is associated to the chronic form of HP and to asymptomatic individuals whereas a predominance of CD4+ T cells is related to the acute phase of the disease (67, 68).</a:t>
            </a:r>
          </a:p>
          <a:p>
            <a:r>
              <a:rPr lang="en-US" altLang="ko-KR" sz="1200" kern="1200" baseline="0" dirty="0" smtClean="0">
                <a:solidFill>
                  <a:schemeClr val="tx1"/>
                </a:solidFill>
                <a:latin typeface="+mn-lt"/>
                <a:ea typeface="+mn-ea"/>
                <a:cs typeface="맑은 고딕"/>
              </a:rPr>
              <a:t>------------------------------------------------------------------------------------------------------</a:t>
            </a:r>
          </a:p>
          <a:p>
            <a:r>
              <a:rPr lang="en-US" altLang="ko-KR" sz="1200" kern="1200" baseline="0" dirty="0" smtClean="0">
                <a:solidFill>
                  <a:schemeClr val="tx1"/>
                </a:solidFill>
                <a:latin typeface="+mn-lt"/>
                <a:ea typeface="+mn-ea"/>
                <a:cs typeface="맑은 고딕"/>
              </a:rPr>
              <a:t>Inhalation challenges to suspected environments, usually at the workplace, as well as specific provocation tests in controlled conditions have been described (56). These tests lack standardization both in the inhalation protocols and the criteria defining a positive response</a:t>
            </a:r>
          </a:p>
          <a:p>
            <a:pPr marL="0" marR="0" indent="0" algn="l" defTabSz="914400" rtl="0" eaLnBrk="0" fontAlgn="base" latinLnBrk="1" hangingPunct="0">
              <a:lnSpc>
                <a:spcPct val="100000"/>
              </a:lnSpc>
              <a:spcBef>
                <a:spcPct val="30000"/>
              </a:spcBef>
              <a:spcAft>
                <a:spcPct val="0"/>
              </a:spcAft>
              <a:buClrTx/>
              <a:buSzTx/>
              <a:buFontTx/>
              <a:buNone/>
              <a:tabLst/>
              <a:defRPr/>
            </a:pPr>
            <a:r>
              <a:rPr lang="en-US" altLang="ko-KR" sz="1200" kern="1200" baseline="0" dirty="0" smtClean="0">
                <a:solidFill>
                  <a:schemeClr val="tx1"/>
                </a:solidFill>
                <a:latin typeface="+mn-lt"/>
                <a:ea typeface="+mn-ea"/>
                <a:cs typeface="맑은 고딕"/>
              </a:rPr>
              <a:t>------------------------------------------------------------------------------------------------------</a:t>
            </a:r>
          </a:p>
          <a:p>
            <a:r>
              <a:rPr lang="en-US" altLang="ko-KR" sz="1200" kern="1200" baseline="0" dirty="0" smtClean="0">
                <a:solidFill>
                  <a:schemeClr val="tx1"/>
                </a:solidFill>
                <a:latin typeface="+mn-lt"/>
                <a:ea typeface="+mn-ea"/>
                <a:cs typeface="맑은 고딕"/>
              </a:rPr>
              <a:t>Specific antibodies are not always identifiable in patients with HP, probably signifying that some antigens causative for HP are still unknown. The presence of HP antibodies does not always indicate that the individual has or will develop the disease. In fact, only 1–15% of people exposed to HP antigen develop the disease. Nevertheless, specific antibodies analysis can be useful as supportive evidence. The results of the HP study demonstrate that positive serum antibodies is a significant predictor of HP (odds ratio: 5.3; 95% CI: 2.7–10.4)</a:t>
            </a:r>
          </a:p>
        </p:txBody>
      </p:sp>
      <p:sp>
        <p:nvSpPr>
          <p:cNvPr id="4" name="슬라이드 번호 개체 틀 3"/>
          <p:cNvSpPr>
            <a:spLocks noGrp="1"/>
          </p:cNvSpPr>
          <p:nvPr>
            <p:ph type="sldNum" sz="quarter" idx="10"/>
          </p:nvPr>
        </p:nvSpPr>
        <p:spPr/>
        <p:txBody>
          <a:bodyPr/>
          <a:lstStyle/>
          <a:p>
            <a:pPr>
              <a:defRPr/>
            </a:pPr>
            <a:fld id="{C7E9A9FA-2F81-48D2-915D-D57AEB7847BC}" type="slidenum">
              <a:rPr lang="ko-KR" altLang="en-US" smtClean="0"/>
              <a:pPr>
                <a:defRPr/>
              </a:pPr>
              <a:t>16</a:t>
            </a:fld>
            <a:endParaRPr lang="ko-KR"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pPr latinLnBrk="1"/>
            <a:r>
              <a:rPr lang="en-US" altLang="ko-KR" sz="1200" b="1" kern="1200" dirty="0" smtClean="0">
                <a:solidFill>
                  <a:schemeClr val="tx1"/>
                </a:solidFill>
                <a:latin typeface="+mn-lt"/>
                <a:ea typeface="+mn-ea"/>
                <a:cs typeface="맑은 고딕"/>
              </a:rPr>
              <a:t>Inhaled steroids and b-agonist may be helpful in pts with HP manifested by symptoms of chest tightness and cough and airflow limitation on PFT. </a:t>
            </a:r>
            <a:endParaRPr lang="ko-KR" altLang="ko-KR" sz="1200" kern="1200" dirty="0" smtClean="0">
              <a:solidFill>
                <a:schemeClr val="tx1"/>
              </a:solidFill>
              <a:latin typeface="+mn-lt"/>
              <a:ea typeface="+mn-ea"/>
              <a:cs typeface="맑은 고딕"/>
            </a:endParaRPr>
          </a:p>
          <a:p>
            <a:pPr latinLnBrk="1"/>
            <a:r>
              <a:rPr lang="en-US" altLang="ko-KR" sz="1200" b="1" kern="1200" dirty="0" err="1" smtClean="0">
                <a:solidFill>
                  <a:schemeClr val="tx1"/>
                </a:solidFill>
                <a:latin typeface="+mn-lt"/>
                <a:ea typeface="+mn-ea"/>
                <a:cs typeface="맑은 고딕"/>
              </a:rPr>
              <a:t>Cytotoxic</a:t>
            </a:r>
            <a:r>
              <a:rPr lang="en-US" altLang="ko-KR" sz="1200" b="1" kern="1200" dirty="0" smtClean="0">
                <a:solidFill>
                  <a:schemeClr val="tx1"/>
                </a:solidFill>
                <a:latin typeface="+mn-lt"/>
                <a:ea typeface="+mn-ea"/>
                <a:cs typeface="맑은 고딕"/>
              </a:rPr>
              <a:t> agents such as </a:t>
            </a:r>
            <a:r>
              <a:rPr lang="en-US" altLang="ko-KR" sz="1200" b="1" kern="1200" dirty="0" err="1" smtClean="0">
                <a:solidFill>
                  <a:schemeClr val="tx1"/>
                </a:solidFill>
                <a:latin typeface="+mn-lt"/>
                <a:ea typeface="+mn-ea"/>
                <a:cs typeface="맑은 고딕"/>
              </a:rPr>
              <a:t>cyclophophamide</a:t>
            </a:r>
            <a:r>
              <a:rPr lang="en-US" altLang="ko-KR" sz="1200" b="1" kern="1200" dirty="0" smtClean="0">
                <a:solidFill>
                  <a:schemeClr val="tx1"/>
                </a:solidFill>
                <a:latin typeface="+mn-lt"/>
                <a:ea typeface="+mn-ea"/>
                <a:cs typeface="맑은 고딕"/>
              </a:rPr>
              <a:t>, cyclosporine A, and </a:t>
            </a:r>
            <a:r>
              <a:rPr lang="en-US" altLang="ko-KR" sz="1200" b="1" kern="1200" dirty="0" err="1" smtClean="0">
                <a:solidFill>
                  <a:schemeClr val="tx1"/>
                </a:solidFill>
                <a:latin typeface="+mn-lt"/>
                <a:ea typeface="+mn-ea"/>
                <a:cs typeface="맑은 고딕"/>
              </a:rPr>
              <a:t>azathioprine</a:t>
            </a:r>
            <a:r>
              <a:rPr lang="en-US" altLang="ko-KR" sz="1200" b="1" kern="1200" dirty="0" smtClean="0">
                <a:solidFill>
                  <a:schemeClr val="tx1"/>
                </a:solidFill>
                <a:latin typeface="+mn-lt"/>
                <a:ea typeface="+mn-ea"/>
                <a:cs typeface="맑은 고딕"/>
              </a:rPr>
              <a:t> have been used in pts with refractory progressive HP, but their efficacy is largely unexplored.</a:t>
            </a:r>
            <a:endParaRPr lang="ko-KR" altLang="ko-KR" sz="1200" kern="1200" dirty="0" smtClean="0">
              <a:solidFill>
                <a:schemeClr val="tx1"/>
              </a:solidFill>
              <a:latin typeface="+mn-lt"/>
              <a:ea typeface="+mn-ea"/>
              <a:cs typeface="맑은 고딕"/>
            </a:endParaRPr>
          </a:p>
          <a:p>
            <a:pPr latinLnBrk="1"/>
            <a:r>
              <a:rPr lang="en-US" altLang="ko-KR" sz="1200" b="1" kern="1200" dirty="0" smtClean="0">
                <a:solidFill>
                  <a:schemeClr val="tx1"/>
                </a:solidFill>
                <a:latin typeface="+mn-lt"/>
                <a:ea typeface="+mn-ea"/>
                <a:cs typeface="맑은 고딕"/>
              </a:rPr>
              <a:t>Lung transplantation may be a last resort in pts unresponsive to medical therapy</a:t>
            </a:r>
            <a:endParaRPr lang="ko-KR" altLang="ko-KR" sz="1200" kern="1200" dirty="0" smtClean="0">
              <a:solidFill>
                <a:schemeClr val="tx1"/>
              </a:solidFill>
              <a:latin typeface="+mn-lt"/>
              <a:ea typeface="+mn-ea"/>
              <a:cs typeface="맑은 고딕"/>
            </a:endParaRPr>
          </a:p>
        </p:txBody>
      </p:sp>
      <p:sp>
        <p:nvSpPr>
          <p:cNvPr id="4" name="슬라이드 번호 개체 틀 3"/>
          <p:cNvSpPr>
            <a:spLocks noGrp="1"/>
          </p:cNvSpPr>
          <p:nvPr>
            <p:ph type="sldNum" sz="quarter" idx="10"/>
          </p:nvPr>
        </p:nvSpPr>
        <p:spPr/>
        <p:txBody>
          <a:bodyPr/>
          <a:lstStyle/>
          <a:p>
            <a:pPr>
              <a:defRPr/>
            </a:pPr>
            <a:fld id="{C7E9A9FA-2F81-48D2-915D-D57AEB7847BC}" type="slidenum">
              <a:rPr lang="ko-KR" altLang="en-US" smtClean="0"/>
              <a:pPr>
                <a:defRPr/>
              </a:pPr>
              <a:t>17</a:t>
            </a:fld>
            <a:endParaRPr lang="ko-KR"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from occupational exposures, but sometimes from hobbies, recreational activities, or contaminated air systems</a:t>
            </a:r>
          </a:p>
          <a:p>
            <a:r>
              <a:rPr lang="en-US" altLang="ko-KR" dirty="0" smtClean="0"/>
              <a:t>-- </a:t>
            </a:r>
            <a:r>
              <a:rPr lang="en-US" altLang="ko-KR" sz="1200" kern="1200" baseline="0" dirty="0" smtClean="0">
                <a:solidFill>
                  <a:schemeClr val="tx1"/>
                </a:solidFill>
                <a:latin typeface="+mn-lt"/>
                <a:ea typeface="+mn-ea"/>
                <a:cs typeface="맑은 고딕"/>
              </a:rPr>
              <a:t>Bacteria Fungus </a:t>
            </a:r>
            <a:r>
              <a:rPr lang="en-US" altLang="ko-KR" sz="1200" kern="1200" baseline="0" dirty="0" err="1" smtClean="0">
                <a:solidFill>
                  <a:schemeClr val="tx1"/>
                </a:solidFill>
                <a:latin typeface="+mn-lt"/>
                <a:ea typeface="+mn-ea"/>
                <a:cs typeface="맑은 고딕"/>
              </a:rPr>
              <a:t>Mycobacteria</a:t>
            </a:r>
            <a:r>
              <a:rPr lang="en-US" altLang="ko-KR" sz="1200" kern="1200" baseline="0" dirty="0" smtClean="0">
                <a:solidFill>
                  <a:schemeClr val="tx1"/>
                </a:solidFill>
                <a:latin typeface="+mn-lt"/>
                <a:ea typeface="+mn-ea"/>
                <a:cs typeface="맑은 고딕"/>
              </a:rPr>
              <a:t> Proteins L</a:t>
            </a:r>
            <a:r>
              <a:rPr lang="en-US" altLang="ko-KR" dirty="0" smtClean="0"/>
              <a:t>ow-molecular weight chemicals</a:t>
            </a:r>
          </a:p>
        </p:txBody>
      </p:sp>
      <p:sp>
        <p:nvSpPr>
          <p:cNvPr id="4" name="슬라이드 번호 개체 틀 3"/>
          <p:cNvSpPr>
            <a:spLocks noGrp="1"/>
          </p:cNvSpPr>
          <p:nvPr>
            <p:ph type="sldNum" sz="quarter" idx="10"/>
          </p:nvPr>
        </p:nvSpPr>
        <p:spPr/>
        <p:txBody>
          <a:bodyPr/>
          <a:lstStyle/>
          <a:p>
            <a:pPr>
              <a:defRPr/>
            </a:pPr>
            <a:fld id="{C7E9A9FA-2F81-48D2-915D-D57AEB7847BC}" type="slidenum">
              <a:rPr lang="ko-KR" altLang="en-US" smtClean="0"/>
              <a:pPr>
                <a:defRPr/>
              </a:pPr>
              <a:t>4</a:t>
            </a:fld>
            <a:endParaRPr lang="ko-KR"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lnSpcReduction="10000"/>
          </a:bodyPr>
          <a:lstStyle/>
          <a:p>
            <a:pPr marL="0" marR="0" indent="0" algn="l" defTabSz="914400" rtl="0" eaLnBrk="0" fontAlgn="base" latinLnBrk="1" hangingPunct="0">
              <a:lnSpc>
                <a:spcPct val="100000"/>
              </a:lnSpc>
              <a:spcBef>
                <a:spcPct val="30000"/>
              </a:spcBef>
              <a:spcAft>
                <a:spcPct val="0"/>
              </a:spcAft>
              <a:buClrTx/>
              <a:buSzTx/>
              <a:buFont typeface="Arial" pitchFamily="34" charset="0"/>
              <a:buChar char="•"/>
              <a:tabLst/>
              <a:defRPr/>
            </a:pPr>
            <a:r>
              <a:rPr lang="en-US" altLang="ko-KR" dirty="0" smtClean="0"/>
              <a:t>Trombone Player’s Lung: A Probable New Cause of Hypersensitivity </a:t>
            </a:r>
            <a:r>
              <a:rPr lang="en-US" altLang="ko-KR" dirty="0" err="1" smtClean="0"/>
              <a:t>Pneumonitis</a:t>
            </a:r>
            <a:endParaRPr lang="en-US" altLang="ko-KR" sz="1200" kern="1200" baseline="0" dirty="0" smtClean="0">
              <a:solidFill>
                <a:schemeClr val="tx1"/>
              </a:solidFill>
              <a:latin typeface="+mn-lt"/>
              <a:ea typeface="+mn-ea"/>
              <a:cs typeface="맑은 고딕"/>
            </a:endParaRPr>
          </a:p>
          <a:p>
            <a:r>
              <a:rPr lang="en-US" altLang="ko-KR" sz="1200" kern="1200" baseline="0" dirty="0" smtClean="0">
                <a:solidFill>
                  <a:schemeClr val="tx1"/>
                </a:solidFill>
                <a:latin typeface="+mn-lt"/>
                <a:ea typeface="+mn-ea"/>
                <a:cs typeface="맑은 고딕"/>
              </a:rPr>
              <a:t>A 35-year-old male professional trombone player sought care for a chronic, nonproductive cough that had not remitted for approximately 15 years. A diagnosis of hypersensitivity </a:t>
            </a:r>
            <a:r>
              <a:rPr lang="en-US" altLang="ko-KR" sz="1200" kern="1200" baseline="0" dirty="0" err="1" smtClean="0">
                <a:solidFill>
                  <a:schemeClr val="tx1"/>
                </a:solidFill>
                <a:latin typeface="+mn-lt"/>
                <a:ea typeface="+mn-ea"/>
                <a:cs typeface="맑은 고딕"/>
              </a:rPr>
              <a:t>pneumonitis</a:t>
            </a:r>
            <a:r>
              <a:rPr lang="en-US" altLang="ko-KR" sz="1200" kern="1200" baseline="0" dirty="0" smtClean="0">
                <a:solidFill>
                  <a:schemeClr val="tx1"/>
                </a:solidFill>
                <a:latin typeface="+mn-lt"/>
                <a:ea typeface="+mn-ea"/>
                <a:cs typeface="맑은 고딕"/>
              </a:rPr>
              <a:t> (HP) due to a contaminated trombone was entertained (brass players inhale with the instrument at their mouth between measures) --- Mycobacterium species</a:t>
            </a:r>
          </a:p>
          <a:p>
            <a:endParaRPr lang="en-US" altLang="ko-KR" sz="1200" kern="1200" baseline="0" dirty="0" smtClean="0">
              <a:solidFill>
                <a:schemeClr val="tx1"/>
              </a:solidFill>
              <a:latin typeface="+mn-lt"/>
              <a:ea typeface="+mn-ea"/>
              <a:cs typeface="맑은 고딕"/>
            </a:endParaRPr>
          </a:p>
          <a:p>
            <a:pPr marL="0" marR="0" indent="0" algn="l" defTabSz="914400" rtl="0" eaLnBrk="0" fontAlgn="base" latinLnBrk="1" hangingPunct="0">
              <a:lnSpc>
                <a:spcPct val="100000"/>
              </a:lnSpc>
              <a:spcBef>
                <a:spcPct val="30000"/>
              </a:spcBef>
              <a:spcAft>
                <a:spcPct val="0"/>
              </a:spcAft>
              <a:buClrTx/>
              <a:buSzTx/>
              <a:buFont typeface="Arial" pitchFamily="34" charset="0"/>
              <a:buChar char="•"/>
              <a:tabLst/>
              <a:defRPr/>
            </a:pPr>
            <a:r>
              <a:rPr lang="en-US" altLang="ko-KR" dirty="0" smtClean="0"/>
              <a:t>Hypersensitivity </a:t>
            </a:r>
            <a:r>
              <a:rPr lang="en-US" altLang="ko-KR" dirty="0" err="1" smtClean="0"/>
              <a:t>Pneumonitis</a:t>
            </a:r>
            <a:r>
              <a:rPr lang="en-US" altLang="ko-KR" dirty="0" smtClean="0"/>
              <a:t> Associated with Inhalation of </a:t>
            </a:r>
            <a:r>
              <a:rPr lang="en-US" altLang="ko-KR" dirty="0" err="1" smtClean="0"/>
              <a:t>Catechin</a:t>
            </a:r>
            <a:r>
              <a:rPr lang="en-US" altLang="ko-KR" dirty="0" smtClean="0"/>
              <a:t>-Rich Green Tea Extracts</a:t>
            </a:r>
          </a:p>
          <a:p>
            <a:r>
              <a:rPr lang="en-US" altLang="ko-KR" sz="1200" kern="1200" baseline="0" dirty="0" smtClean="0">
                <a:solidFill>
                  <a:schemeClr val="tx1"/>
                </a:solidFill>
                <a:latin typeface="+mn-lt"/>
                <a:ea typeface="+mn-ea"/>
                <a:cs typeface="맑은 고딕"/>
              </a:rPr>
              <a:t>A 51-year-old man was admitted to our hospital with a diagnosis of tuberculosis </a:t>
            </a:r>
          </a:p>
          <a:p>
            <a:r>
              <a:rPr lang="en-US" altLang="ko-KR" sz="1200" kern="1200" baseline="0" dirty="0" smtClean="0">
                <a:solidFill>
                  <a:schemeClr val="tx1"/>
                </a:solidFill>
                <a:latin typeface="+mn-lt"/>
                <a:ea typeface="+mn-ea"/>
                <a:cs typeface="맑은 고딕"/>
              </a:rPr>
              <a:t>MRSA was detected in the patient’s sputum at the time of the</a:t>
            </a:r>
          </a:p>
          <a:p>
            <a:r>
              <a:rPr lang="en-US" altLang="ko-KR" sz="1200" kern="1200" baseline="0" dirty="0" smtClean="0">
                <a:solidFill>
                  <a:schemeClr val="tx1"/>
                </a:solidFill>
                <a:latin typeface="+mn-lt"/>
                <a:ea typeface="+mn-ea"/>
                <a:cs typeface="맑은 고딕"/>
              </a:rPr>
              <a:t>original hospitalization when tuberculosis was diagnosed.</a:t>
            </a:r>
          </a:p>
          <a:p>
            <a:r>
              <a:rPr lang="en-US" altLang="ko-KR" sz="1200" kern="1200" baseline="0" dirty="0" smtClean="0">
                <a:solidFill>
                  <a:schemeClr val="tx1"/>
                </a:solidFill>
                <a:latin typeface="+mn-lt"/>
                <a:ea typeface="+mn-ea"/>
                <a:cs typeface="맑은 고딕"/>
              </a:rPr>
              <a:t>To decrease this, he had been treated with </a:t>
            </a:r>
            <a:r>
              <a:rPr lang="en-US" altLang="ko-KR" sz="1200" kern="1200" baseline="0" dirty="0" err="1" smtClean="0">
                <a:solidFill>
                  <a:schemeClr val="tx1"/>
                </a:solidFill>
                <a:latin typeface="+mn-lt"/>
                <a:ea typeface="+mn-ea"/>
                <a:cs typeface="맑은 고딕"/>
              </a:rPr>
              <a:t>catechin</a:t>
            </a:r>
            <a:r>
              <a:rPr lang="en-US" altLang="ko-KR" sz="1200" kern="1200" baseline="0" dirty="0" smtClean="0">
                <a:solidFill>
                  <a:schemeClr val="tx1"/>
                </a:solidFill>
                <a:latin typeface="+mn-lt"/>
                <a:ea typeface="+mn-ea"/>
                <a:cs typeface="맑은 고딕"/>
              </a:rPr>
              <a:t> inhalation for 1 month before the current episode. Inhalation of 2 ml of </a:t>
            </a:r>
            <a:r>
              <a:rPr lang="en-US" altLang="ko-KR" sz="1200" kern="1200" baseline="0" dirty="0" err="1" smtClean="0">
                <a:solidFill>
                  <a:schemeClr val="tx1"/>
                </a:solidFill>
                <a:latin typeface="+mn-lt"/>
                <a:ea typeface="+mn-ea"/>
                <a:cs typeface="맑은 고딕"/>
              </a:rPr>
              <a:t>catechin</a:t>
            </a:r>
            <a:r>
              <a:rPr lang="en-US" altLang="ko-KR" sz="1200" kern="1200" baseline="0" dirty="0" smtClean="0">
                <a:solidFill>
                  <a:schemeClr val="tx1"/>
                </a:solidFill>
                <a:latin typeface="+mn-lt"/>
                <a:ea typeface="+mn-ea"/>
                <a:cs typeface="맑은 고딕"/>
              </a:rPr>
              <a:t>-rich green tea extract solution (</a:t>
            </a:r>
            <a:r>
              <a:rPr lang="en-US" altLang="ko-KR" sz="1200" kern="1200" baseline="0" dirty="0" err="1" smtClean="0">
                <a:solidFill>
                  <a:schemeClr val="tx1"/>
                </a:solidFill>
                <a:latin typeface="+mn-lt"/>
                <a:ea typeface="+mn-ea"/>
                <a:cs typeface="맑은 고딕"/>
              </a:rPr>
              <a:t>Teaflan</a:t>
            </a:r>
            <a:r>
              <a:rPr lang="en-US" altLang="ko-KR" sz="1200" kern="1200" baseline="0" dirty="0" smtClean="0">
                <a:solidFill>
                  <a:schemeClr val="tx1"/>
                </a:solidFill>
                <a:latin typeface="+mn-lt"/>
                <a:ea typeface="+mn-ea"/>
                <a:cs typeface="맑은 고딕"/>
              </a:rPr>
              <a:t> 30A, </a:t>
            </a:r>
            <a:r>
              <a:rPr lang="en-US" altLang="ko-KR" sz="1200" kern="1200" baseline="0" dirty="0" err="1" smtClean="0">
                <a:solidFill>
                  <a:schemeClr val="tx1"/>
                </a:solidFill>
                <a:latin typeface="+mn-lt"/>
                <a:ea typeface="+mn-ea"/>
                <a:cs typeface="맑은 고딕"/>
              </a:rPr>
              <a:t>Itoen</a:t>
            </a:r>
            <a:r>
              <a:rPr lang="en-US" altLang="ko-KR" sz="1200" kern="1200" baseline="0" dirty="0" smtClean="0">
                <a:solidFill>
                  <a:schemeClr val="tx1"/>
                </a:solidFill>
                <a:latin typeface="+mn-lt"/>
                <a:ea typeface="+mn-ea"/>
                <a:cs typeface="맑은 고딕"/>
              </a:rPr>
              <a:t> Ltd., Tokyo, Japan) dissolved in distilled water (DW; 50 mg/ml) was performed once or twice daily  using a handheld nebulizer. </a:t>
            </a:r>
          </a:p>
          <a:p>
            <a:r>
              <a:rPr lang="en-US" altLang="ko-KR" sz="1200" kern="1200" baseline="0" dirty="0" smtClean="0">
                <a:solidFill>
                  <a:schemeClr val="tx1"/>
                </a:solidFill>
                <a:latin typeface="+mn-lt"/>
                <a:ea typeface="+mn-ea"/>
                <a:cs typeface="맑은 고딕"/>
              </a:rPr>
              <a:t>we performed an inhalation challenge test using </a:t>
            </a:r>
            <a:r>
              <a:rPr lang="en-US" altLang="ko-KR" sz="1200" kern="1200" baseline="0" dirty="0" err="1" smtClean="0">
                <a:solidFill>
                  <a:schemeClr val="tx1"/>
                </a:solidFill>
                <a:latin typeface="+mn-lt"/>
                <a:ea typeface="+mn-ea"/>
                <a:cs typeface="맑은 고딕"/>
              </a:rPr>
              <a:t>catechin</a:t>
            </a:r>
            <a:r>
              <a:rPr lang="en-US" altLang="ko-KR" sz="1200" kern="1200" baseline="0" dirty="0" smtClean="0">
                <a:solidFill>
                  <a:schemeClr val="tx1"/>
                </a:solidFill>
                <a:latin typeface="+mn-lt"/>
                <a:ea typeface="+mn-ea"/>
                <a:cs typeface="맑은 고딕"/>
              </a:rPr>
              <a:t>. Four hours after inhalation, the patient experienced fever, </a:t>
            </a:r>
            <a:r>
              <a:rPr lang="en-US" altLang="ko-KR" sz="1200" kern="1200" baseline="0" dirty="0" err="1" smtClean="0">
                <a:solidFill>
                  <a:schemeClr val="tx1"/>
                </a:solidFill>
                <a:latin typeface="+mn-lt"/>
                <a:ea typeface="+mn-ea"/>
                <a:cs typeface="맑은 고딕"/>
              </a:rPr>
              <a:t>dyspnea</a:t>
            </a:r>
            <a:r>
              <a:rPr lang="en-US" altLang="ko-KR" sz="1200" kern="1200" baseline="0" dirty="0" smtClean="0">
                <a:solidFill>
                  <a:schemeClr val="tx1"/>
                </a:solidFill>
                <a:latin typeface="+mn-lt"/>
                <a:ea typeface="+mn-ea"/>
                <a:cs typeface="맑은 고딕"/>
              </a:rPr>
              <a:t> and productive cough.</a:t>
            </a:r>
          </a:p>
        </p:txBody>
      </p:sp>
      <p:sp>
        <p:nvSpPr>
          <p:cNvPr id="4" name="슬라이드 번호 개체 틀 3"/>
          <p:cNvSpPr>
            <a:spLocks noGrp="1"/>
          </p:cNvSpPr>
          <p:nvPr>
            <p:ph type="sldNum" sz="quarter" idx="10"/>
          </p:nvPr>
        </p:nvSpPr>
        <p:spPr/>
        <p:txBody>
          <a:bodyPr/>
          <a:lstStyle/>
          <a:p>
            <a:pPr>
              <a:defRPr/>
            </a:pPr>
            <a:fld id="{C7E9A9FA-2F81-48D2-915D-D57AEB7847BC}" type="slidenum">
              <a:rPr lang="ko-KR" altLang="en-US" smtClean="0"/>
              <a:pPr>
                <a:defRPr/>
              </a:pPr>
              <a:t>5</a:t>
            </a:fld>
            <a:endParaRPr lang="ko-KR"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sz="1200" kern="1200" baseline="0" dirty="0" smtClean="0">
                <a:solidFill>
                  <a:schemeClr val="tx1"/>
                </a:solidFill>
                <a:latin typeface="+mn-lt"/>
                <a:ea typeface="+mn-ea"/>
                <a:cs typeface="맑은 고딕"/>
              </a:rPr>
              <a:t>A number of diagnostic criteria recommendations for HP have been published</a:t>
            </a:r>
          </a:p>
          <a:p>
            <a:r>
              <a:rPr lang="en-US" altLang="ko-KR" sz="1200" kern="1200" baseline="0" dirty="0" smtClean="0">
                <a:solidFill>
                  <a:schemeClr val="tx1"/>
                </a:solidFill>
                <a:latin typeface="+mn-lt"/>
                <a:ea typeface="+mn-ea"/>
                <a:cs typeface="맑은 고딕"/>
              </a:rPr>
              <a:t>The most widely used are those from </a:t>
            </a:r>
            <a:r>
              <a:rPr lang="en-US" altLang="ko-KR" sz="1200" kern="1200" baseline="0" dirty="0" err="1" smtClean="0">
                <a:solidFill>
                  <a:schemeClr val="tx1"/>
                </a:solidFill>
                <a:latin typeface="+mn-lt"/>
                <a:ea typeface="+mn-ea"/>
                <a:cs typeface="맑은 고딕"/>
              </a:rPr>
              <a:t>Richerson</a:t>
            </a:r>
            <a:r>
              <a:rPr lang="en-US" altLang="ko-KR" sz="1200" kern="1200" baseline="0" dirty="0" smtClean="0">
                <a:solidFill>
                  <a:schemeClr val="tx1"/>
                </a:solidFill>
                <a:latin typeface="+mn-lt"/>
                <a:ea typeface="+mn-ea"/>
                <a:cs typeface="맑은 고딕"/>
              </a:rPr>
              <a:t> et al.</a:t>
            </a:r>
          </a:p>
          <a:p>
            <a:r>
              <a:rPr lang="en-US" altLang="ko-KR" sz="1200" kern="1200" baseline="0" dirty="0" smtClean="0">
                <a:solidFill>
                  <a:schemeClr val="tx1"/>
                </a:solidFill>
                <a:latin typeface="+mn-lt"/>
                <a:ea typeface="+mn-ea"/>
                <a:cs typeface="맑은 고딕"/>
              </a:rPr>
              <a:t>None of these sets of criteria have been validated. Their diagnostic accuracy is therefore unknown</a:t>
            </a:r>
            <a:endParaRPr lang="ko-KR" altLang="en-US" dirty="0"/>
          </a:p>
        </p:txBody>
      </p:sp>
      <p:sp>
        <p:nvSpPr>
          <p:cNvPr id="4" name="슬라이드 번호 개체 틀 3"/>
          <p:cNvSpPr>
            <a:spLocks noGrp="1"/>
          </p:cNvSpPr>
          <p:nvPr>
            <p:ph type="sldNum" sz="quarter" idx="10"/>
          </p:nvPr>
        </p:nvSpPr>
        <p:spPr/>
        <p:txBody>
          <a:bodyPr/>
          <a:lstStyle/>
          <a:p>
            <a:pPr>
              <a:defRPr/>
            </a:pPr>
            <a:fld id="{C7E9A9FA-2F81-48D2-915D-D57AEB7847BC}" type="slidenum">
              <a:rPr lang="ko-KR" altLang="en-US" smtClean="0"/>
              <a:pPr>
                <a:defRPr/>
              </a:pPr>
              <a:t>6</a:t>
            </a:fld>
            <a:endParaRPr lang="ko-KR"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sz="1200" kern="1200" baseline="0" dirty="0" smtClean="0">
                <a:solidFill>
                  <a:schemeClr val="tx1"/>
                </a:solidFill>
                <a:latin typeface="+mn-lt"/>
                <a:ea typeface="+mn-ea"/>
                <a:cs typeface="맑은 고딕"/>
              </a:rPr>
              <a:t>The distinction between the stages of HP is often difficult as they likely represent different manifestations of a single disease that may be related more to the pattern of antigen exposure than to the offending antigen itself. </a:t>
            </a:r>
          </a:p>
          <a:p>
            <a:r>
              <a:rPr lang="en-US" altLang="ko-KR" sz="1200" kern="1200" baseline="0" dirty="0" smtClean="0">
                <a:solidFill>
                  <a:schemeClr val="tx1"/>
                </a:solidFill>
                <a:latin typeface="+mn-lt"/>
                <a:ea typeface="+mn-ea"/>
                <a:cs typeface="맑은 고딕"/>
              </a:rPr>
              <a:t>This statement is supported by the finding of considerable overlap in the clinical manifestations of patients with farmers lung (usually considered as the prototype of acute HP) and those with pigeon breeders or bird fanciers diseases (the prototypes of </a:t>
            </a:r>
            <a:r>
              <a:rPr lang="en-US" altLang="ko-KR" sz="1200" kern="1200" baseline="0" dirty="0" err="1" smtClean="0">
                <a:solidFill>
                  <a:schemeClr val="tx1"/>
                </a:solidFill>
                <a:latin typeface="+mn-lt"/>
                <a:ea typeface="+mn-ea"/>
                <a:cs typeface="맑은 고딕"/>
              </a:rPr>
              <a:t>subacute</a:t>
            </a:r>
            <a:r>
              <a:rPr lang="en-US" altLang="ko-KR" sz="1200" kern="1200" baseline="0" dirty="0" smtClean="0">
                <a:solidFill>
                  <a:schemeClr val="tx1"/>
                </a:solidFill>
                <a:latin typeface="+mn-lt"/>
                <a:ea typeface="+mn-ea"/>
                <a:cs typeface="맑은 고딕"/>
              </a:rPr>
              <a:t> and chronic</a:t>
            </a:r>
          </a:p>
          <a:p>
            <a:r>
              <a:rPr lang="en-US" altLang="ko-KR" sz="1200" kern="1200" baseline="0" dirty="0" smtClean="0">
                <a:solidFill>
                  <a:schemeClr val="tx1"/>
                </a:solidFill>
                <a:latin typeface="+mn-lt"/>
                <a:ea typeface="+mn-ea"/>
                <a:cs typeface="맑은 고딕"/>
              </a:rPr>
              <a:t>HP respectively.</a:t>
            </a:r>
          </a:p>
          <a:p>
            <a:r>
              <a:rPr lang="en-US" altLang="ko-KR" sz="1200" kern="1200" baseline="0" dirty="0" smtClean="0">
                <a:solidFill>
                  <a:schemeClr val="tx1"/>
                </a:solidFill>
                <a:latin typeface="+mn-lt"/>
                <a:ea typeface="+mn-ea"/>
                <a:cs typeface="맑은 고딕"/>
              </a:rPr>
              <a:t>Also, chronic HP may still be active and progressive.</a:t>
            </a:r>
            <a:endParaRPr lang="ko-KR" altLang="en-US" dirty="0"/>
          </a:p>
        </p:txBody>
      </p:sp>
      <p:sp>
        <p:nvSpPr>
          <p:cNvPr id="4" name="슬라이드 번호 개체 틀 3"/>
          <p:cNvSpPr>
            <a:spLocks noGrp="1"/>
          </p:cNvSpPr>
          <p:nvPr>
            <p:ph type="sldNum" sz="quarter" idx="10"/>
          </p:nvPr>
        </p:nvSpPr>
        <p:spPr/>
        <p:txBody>
          <a:bodyPr/>
          <a:lstStyle/>
          <a:p>
            <a:pPr>
              <a:defRPr/>
            </a:pPr>
            <a:fld id="{C7E9A9FA-2F81-48D2-915D-D57AEB7847BC}" type="slidenum">
              <a:rPr lang="ko-KR" altLang="en-US" smtClean="0"/>
              <a:pPr>
                <a:defRPr/>
              </a:pPr>
              <a:t>7</a:t>
            </a:fld>
            <a:endParaRPr lang="ko-KR"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C7E9A9FA-2F81-48D2-915D-D57AEB7847BC}" type="slidenum">
              <a:rPr lang="ko-KR" altLang="en-US" smtClean="0"/>
              <a:pPr>
                <a:defRPr/>
              </a:pPr>
              <a:t>8</a:t>
            </a:fld>
            <a:endParaRPr lang="ko-KR"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sz="1200" kern="1200" baseline="0" dirty="0" smtClean="0">
                <a:solidFill>
                  <a:schemeClr val="tx1"/>
                </a:solidFill>
                <a:latin typeface="+mn-lt"/>
                <a:ea typeface="+mn-ea"/>
                <a:cs typeface="맑은 고딕"/>
              </a:rPr>
              <a:t>Chest radiography is often the initial step in the investigation of a patient presenting with a pulmonary syndrome suggestive of HP. The first objective of chest X-rays is not to rule in HP but rather to rule out other diseases for the patients illness. In acute HP, one expects to find ground-glass infiltrates, nodular and/or striated patchy opacities (35, 36). The distribution of these infiltrates is usually diffuse but often sparing the bases in the </a:t>
            </a:r>
            <a:r>
              <a:rPr lang="en-US" altLang="ko-KR" sz="1200" kern="1200" baseline="0" dirty="0" err="1" smtClean="0">
                <a:solidFill>
                  <a:schemeClr val="tx1"/>
                </a:solidFill>
                <a:latin typeface="+mn-lt"/>
                <a:ea typeface="+mn-ea"/>
                <a:cs typeface="맑은 고딕"/>
              </a:rPr>
              <a:t>subacute</a:t>
            </a:r>
            <a:r>
              <a:rPr lang="en-US" altLang="ko-KR" sz="1200" kern="1200" baseline="0" dirty="0" smtClean="0">
                <a:solidFill>
                  <a:schemeClr val="tx1"/>
                </a:solidFill>
                <a:latin typeface="+mn-lt"/>
                <a:ea typeface="+mn-ea"/>
                <a:cs typeface="맑은 고딕"/>
              </a:rPr>
              <a:t> form (37). A variety of different distributions have been described (38, 39). None of these findings is  specific of HP. Up to 20% of individuals with acute HP have normal chest X-rays</a:t>
            </a:r>
          </a:p>
          <a:p>
            <a:endParaRPr lang="en-US" altLang="ko-KR" sz="1200" kern="1200" baseline="0" dirty="0" smtClean="0">
              <a:solidFill>
                <a:schemeClr val="tx1"/>
              </a:solidFill>
              <a:latin typeface="+mn-lt"/>
              <a:ea typeface="+mn-ea"/>
            </a:endParaRPr>
          </a:p>
          <a:p>
            <a:r>
              <a:rPr lang="en-US" altLang="ko-KR" dirty="0" smtClean="0"/>
              <a:t>subtle ground-glass opacity in the mid and lower portions of both lungs</a:t>
            </a:r>
            <a:endParaRPr lang="ko-KR" altLang="en-US" dirty="0"/>
          </a:p>
        </p:txBody>
      </p:sp>
      <p:sp>
        <p:nvSpPr>
          <p:cNvPr id="4" name="슬라이드 번호 개체 틀 3"/>
          <p:cNvSpPr>
            <a:spLocks noGrp="1"/>
          </p:cNvSpPr>
          <p:nvPr>
            <p:ph type="sldNum" sz="quarter" idx="10"/>
          </p:nvPr>
        </p:nvSpPr>
        <p:spPr/>
        <p:txBody>
          <a:bodyPr/>
          <a:lstStyle/>
          <a:p>
            <a:pPr>
              <a:defRPr/>
            </a:pPr>
            <a:fld id="{C7E9A9FA-2F81-48D2-915D-D57AEB7847BC}" type="slidenum">
              <a:rPr lang="ko-KR" altLang="en-US" smtClean="0"/>
              <a:pPr>
                <a:defRPr/>
              </a:pPr>
              <a:t>10</a:t>
            </a:fld>
            <a:endParaRPr lang="ko-KR"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sz="1200" b="1" kern="1200" baseline="0" dirty="0" smtClean="0">
                <a:solidFill>
                  <a:schemeClr val="tx1"/>
                </a:solidFill>
                <a:latin typeface="+mn-lt"/>
                <a:ea typeface="+mn-ea"/>
                <a:cs typeface="맑은 고딕"/>
              </a:rPr>
              <a:t>(8) Insidious onset of hypersensitivity </a:t>
            </a:r>
            <a:r>
              <a:rPr lang="en-US" altLang="ko-KR" sz="1200" b="1" kern="1200" baseline="0" dirty="0" err="1" smtClean="0">
                <a:solidFill>
                  <a:schemeClr val="tx1"/>
                </a:solidFill>
                <a:latin typeface="+mn-lt"/>
                <a:ea typeface="+mn-ea"/>
                <a:cs typeface="맑은 고딕"/>
              </a:rPr>
              <a:t>pneumonitis</a:t>
            </a:r>
            <a:r>
              <a:rPr lang="en-US" altLang="ko-KR" sz="1200" b="1" kern="1200" baseline="0" dirty="0" smtClean="0">
                <a:solidFill>
                  <a:schemeClr val="tx1"/>
                </a:solidFill>
                <a:latin typeface="+mn-lt"/>
                <a:ea typeface="+mn-ea"/>
                <a:cs typeface="맑은 고딕"/>
              </a:rPr>
              <a:t> in a 63-year-old man with repeated</a:t>
            </a:r>
          </a:p>
          <a:p>
            <a:r>
              <a:rPr lang="en-US" altLang="ko-KR" sz="1200" kern="1200" baseline="0" dirty="0" smtClean="0">
                <a:solidFill>
                  <a:schemeClr val="tx1"/>
                </a:solidFill>
                <a:latin typeface="+mn-lt"/>
                <a:ea typeface="+mn-ea"/>
                <a:cs typeface="맑은 고딕"/>
              </a:rPr>
              <a:t>exposure to birds and mold. Axial high-resolution </a:t>
            </a:r>
            <a:r>
              <a:rPr lang="en-US" altLang="ko-KR" sz="1200" kern="1200" baseline="0" dirty="0" err="1" smtClean="0">
                <a:solidFill>
                  <a:schemeClr val="tx1"/>
                </a:solidFill>
                <a:latin typeface="+mn-lt"/>
                <a:ea typeface="+mn-ea"/>
                <a:cs typeface="맑은 고딕"/>
              </a:rPr>
              <a:t>inspiratory</a:t>
            </a:r>
            <a:r>
              <a:rPr lang="en-US" altLang="ko-KR" sz="1200" kern="1200" baseline="0" dirty="0" smtClean="0">
                <a:solidFill>
                  <a:schemeClr val="tx1"/>
                </a:solidFill>
                <a:latin typeface="+mn-lt"/>
                <a:ea typeface="+mn-ea"/>
                <a:cs typeface="맑은 고딕"/>
              </a:rPr>
              <a:t> </a:t>
            </a:r>
            <a:r>
              <a:rPr lang="en-US" altLang="ko-KR" sz="1200" b="1" kern="1200" baseline="0" dirty="0" smtClean="0">
                <a:solidFill>
                  <a:schemeClr val="tx1"/>
                </a:solidFill>
                <a:latin typeface="+mn-lt"/>
                <a:ea typeface="+mn-ea"/>
                <a:cs typeface="맑은 고딕"/>
              </a:rPr>
              <a:t>(a) and expiratory</a:t>
            </a:r>
          </a:p>
          <a:p>
            <a:r>
              <a:rPr lang="en-US" altLang="ko-KR" sz="1200" b="1" kern="1200" baseline="0" dirty="0" smtClean="0">
                <a:solidFill>
                  <a:schemeClr val="tx1"/>
                </a:solidFill>
                <a:latin typeface="+mn-lt"/>
                <a:ea typeface="+mn-ea"/>
                <a:cs typeface="맑은 고딕"/>
              </a:rPr>
              <a:t>(b) CT images demonstrate patchy ground-glass opacities, normal regions, and air trapping. This combination</a:t>
            </a:r>
          </a:p>
          <a:p>
            <a:r>
              <a:rPr lang="en-US" altLang="ko-KR" sz="1200" kern="1200" baseline="0" dirty="0" smtClean="0">
                <a:solidFill>
                  <a:schemeClr val="tx1"/>
                </a:solidFill>
                <a:latin typeface="+mn-lt"/>
                <a:ea typeface="+mn-ea"/>
                <a:cs typeface="맑은 고딕"/>
              </a:rPr>
              <a:t>of findings, known as the headcheese sign, is indicative of hypersensitivity </a:t>
            </a:r>
            <a:r>
              <a:rPr lang="en-US" altLang="ko-KR" sz="1200" kern="1200" baseline="0" dirty="0" err="1" smtClean="0">
                <a:solidFill>
                  <a:schemeClr val="tx1"/>
                </a:solidFill>
                <a:latin typeface="+mn-lt"/>
                <a:ea typeface="+mn-ea"/>
                <a:cs typeface="맑은 고딕"/>
              </a:rPr>
              <a:t>pneumonitis</a:t>
            </a:r>
            <a:r>
              <a:rPr lang="en-US" altLang="ko-KR" sz="1200" kern="1200" baseline="0" dirty="0" smtClean="0">
                <a:solidFill>
                  <a:schemeClr val="tx1"/>
                </a:solidFill>
                <a:latin typeface="+mn-lt"/>
                <a:ea typeface="+mn-ea"/>
                <a:cs typeface="맑은 고딕"/>
              </a:rPr>
              <a:t>. The accentuation of the attenuation</a:t>
            </a:r>
          </a:p>
          <a:p>
            <a:r>
              <a:rPr lang="en-US" altLang="ko-KR" sz="1200" kern="1200" baseline="0" dirty="0" smtClean="0">
                <a:solidFill>
                  <a:schemeClr val="tx1"/>
                </a:solidFill>
                <a:latin typeface="+mn-lt"/>
                <a:ea typeface="+mn-ea"/>
                <a:cs typeface="맑은 고딕"/>
              </a:rPr>
              <a:t>difference between lobules with low or normal attenuation and those with high attenuation on expiratory</a:t>
            </a:r>
          </a:p>
          <a:p>
            <a:r>
              <a:rPr lang="en-US" altLang="ko-KR" sz="1200" kern="1200" baseline="0" dirty="0" smtClean="0">
                <a:solidFill>
                  <a:schemeClr val="tx1"/>
                </a:solidFill>
                <a:latin typeface="+mn-lt"/>
                <a:ea typeface="+mn-ea"/>
                <a:cs typeface="맑은 고딕"/>
              </a:rPr>
              <a:t>images helps confirm the presence of air trapping.</a:t>
            </a:r>
            <a:endParaRPr lang="ko-KR" altLang="en-US" dirty="0"/>
          </a:p>
        </p:txBody>
      </p:sp>
      <p:sp>
        <p:nvSpPr>
          <p:cNvPr id="4" name="슬라이드 번호 개체 틀 3"/>
          <p:cNvSpPr>
            <a:spLocks noGrp="1"/>
          </p:cNvSpPr>
          <p:nvPr>
            <p:ph type="sldNum" sz="quarter" idx="10"/>
          </p:nvPr>
        </p:nvSpPr>
        <p:spPr/>
        <p:txBody>
          <a:bodyPr/>
          <a:lstStyle/>
          <a:p>
            <a:pPr>
              <a:defRPr/>
            </a:pPr>
            <a:fld id="{C7E9A9FA-2F81-48D2-915D-D57AEB7847BC}" type="slidenum">
              <a:rPr lang="ko-KR" altLang="en-US" smtClean="0"/>
              <a:pPr>
                <a:defRPr/>
              </a:pPr>
              <a:t>13</a:t>
            </a:fld>
            <a:endParaRPr lang="ko-KR"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sz="1200" i="1" kern="1200" baseline="0" dirty="0" smtClean="0">
                <a:solidFill>
                  <a:schemeClr val="tx1"/>
                </a:solidFill>
                <a:latin typeface="+mn-lt"/>
                <a:ea typeface="+mn-ea"/>
                <a:cs typeface="맑은 고딕"/>
              </a:rPr>
              <a:t>Interstitial </a:t>
            </a:r>
            <a:r>
              <a:rPr lang="en-US" altLang="ko-KR" sz="1200" i="1" kern="1200" baseline="0" dirty="0" err="1" smtClean="0">
                <a:solidFill>
                  <a:schemeClr val="tx1"/>
                </a:solidFill>
                <a:latin typeface="+mn-lt"/>
                <a:ea typeface="+mn-ea"/>
                <a:cs typeface="맑은 고딕"/>
              </a:rPr>
              <a:t>pneumonitis</a:t>
            </a:r>
            <a:r>
              <a:rPr lang="en-US" altLang="ko-KR" sz="1200" i="1" kern="1200" baseline="0" dirty="0" smtClean="0">
                <a:solidFill>
                  <a:schemeClr val="tx1"/>
                </a:solidFill>
                <a:latin typeface="+mn-lt"/>
                <a:ea typeface="+mn-ea"/>
                <a:cs typeface="맑은 고딕"/>
              </a:rPr>
              <a:t> was the only finding </a:t>
            </a:r>
            <a:r>
              <a:rPr lang="en-US" altLang="ko-KR" sz="1200" kern="1200" baseline="0" dirty="0" smtClean="0">
                <a:solidFill>
                  <a:schemeClr val="tx1"/>
                </a:solidFill>
                <a:latin typeface="+mn-lt"/>
                <a:ea typeface="+mn-ea"/>
                <a:cs typeface="맑은 고딕"/>
              </a:rPr>
              <a:t>noted in all patients and was characterized by a patchy infiltrate of the alveolar walls consisting primarily </a:t>
            </a:r>
            <a:r>
              <a:rPr lang="en-US" altLang="ko-KR" sz="1200" b="1" kern="1200" baseline="0" dirty="0" smtClean="0">
                <a:solidFill>
                  <a:schemeClr val="tx1"/>
                </a:solidFill>
                <a:latin typeface="+mn-lt"/>
                <a:ea typeface="+mn-ea"/>
                <a:cs typeface="맑은 고딕"/>
              </a:rPr>
              <a:t>of lymphocytes along with plasma cells,</a:t>
            </a:r>
          </a:p>
          <a:p>
            <a:r>
              <a:rPr lang="en-US" altLang="ko-KR" sz="1200" b="1" kern="1200" baseline="0" dirty="0" smtClean="0">
                <a:solidFill>
                  <a:schemeClr val="tx1"/>
                </a:solidFill>
                <a:latin typeface="+mn-lt"/>
                <a:ea typeface="+mn-ea"/>
                <a:cs typeface="맑은 고딕"/>
              </a:rPr>
              <a:t>--------------------------------------------------------------------------------------------------</a:t>
            </a:r>
          </a:p>
          <a:p>
            <a:r>
              <a:rPr lang="en-US" altLang="ko-KR" sz="1200" b="1" kern="1200" baseline="0" dirty="0" smtClean="0">
                <a:solidFill>
                  <a:schemeClr val="tx1"/>
                </a:solidFill>
                <a:latin typeface="+mn-lt"/>
                <a:ea typeface="+mn-ea"/>
                <a:cs typeface="맑은 고딕"/>
              </a:rPr>
              <a:t>A </a:t>
            </a:r>
            <a:r>
              <a:rPr lang="en-US" altLang="ko-KR" sz="1200" b="1" kern="1200" baseline="0" dirty="0" err="1" smtClean="0">
                <a:solidFill>
                  <a:schemeClr val="tx1"/>
                </a:solidFill>
                <a:latin typeface="+mn-lt"/>
                <a:ea typeface="+mn-ea"/>
                <a:cs typeface="맑은 고딕"/>
              </a:rPr>
              <a:t>polypoid</a:t>
            </a:r>
            <a:r>
              <a:rPr lang="en-US" altLang="ko-KR" sz="1200" b="1" kern="1200" baseline="0" dirty="0" smtClean="0">
                <a:solidFill>
                  <a:schemeClr val="tx1"/>
                </a:solidFill>
                <a:latin typeface="+mn-lt"/>
                <a:ea typeface="+mn-ea"/>
                <a:cs typeface="맑은 고딕"/>
              </a:rPr>
              <a:t> mass of granulation </a:t>
            </a:r>
            <a:r>
              <a:rPr lang="en-US" altLang="ko-KR" sz="1200" kern="1200" baseline="0" dirty="0" smtClean="0">
                <a:solidFill>
                  <a:schemeClr val="tx1"/>
                </a:solidFill>
                <a:latin typeface="+mn-lt"/>
                <a:ea typeface="+mn-ea"/>
                <a:cs typeface="맑은 고딕"/>
              </a:rPr>
              <a:t>tissue is shown protruding into the bronchiolar lumen and attached to an area where the mucosa is ulcerated.</a:t>
            </a:r>
          </a:p>
          <a:p>
            <a:r>
              <a:rPr lang="en-US" altLang="ko-KR" sz="1200" kern="1200" baseline="0" dirty="0" smtClean="0">
                <a:solidFill>
                  <a:schemeClr val="tx1"/>
                </a:solidFill>
                <a:latin typeface="+mn-lt"/>
                <a:ea typeface="+mn-ea"/>
                <a:cs typeface="맑은 고딕"/>
              </a:rPr>
              <a:t>----------------------------------------------------------------------------------------------------</a:t>
            </a:r>
          </a:p>
          <a:p>
            <a:r>
              <a:rPr lang="en-US" altLang="ko-KR" sz="1200" kern="1200" baseline="0" dirty="0" smtClean="0">
                <a:solidFill>
                  <a:schemeClr val="tx1"/>
                </a:solidFill>
                <a:latin typeface="+mn-lt"/>
                <a:ea typeface="+mn-ea"/>
                <a:cs typeface="맑은 고딕"/>
              </a:rPr>
              <a:t>The giant cells were either of the </a:t>
            </a:r>
            <a:r>
              <a:rPr lang="en-US" altLang="ko-KR" sz="1200" kern="1200" baseline="0" dirty="0" err="1" smtClean="0">
                <a:solidFill>
                  <a:schemeClr val="tx1"/>
                </a:solidFill>
                <a:latin typeface="+mn-lt"/>
                <a:ea typeface="+mn-ea"/>
                <a:cs typeface="맑은 고딕"/>
              </a:rPr>
              <a:t>Langhans</a:t>
            </a:r>
            <a:r>
              <a:rPr lang="en-US" altLang="ko-KR" sz="1200" kern="1200" baseline="0" dirty="0" smtClean="0">
                <a:solidFill>
                  <a:schemeClr val="tx1"/>
                </a:solidFill>
                <a:latin typeface="+mn-lt"/>
                <a:ea typeface="+mn-ea"/>
                <a:cs typeface="맑은 고딕"/>
              </a:rPr>
              <a:t> or foreign body variety and both could be found in the same case.</a:t>
            </a:r>
          </a:p>
          <a:p>
            <a:r>
              <a:rPr lang="en-US" altLang="ko-KR" sz="1200" kern="1200" baseline="0" dirty="0" smtClean="0">
                <a:solidFill>
                  <a:schemeClr val="tx1"/>
                </a:solidFill>
                <a:latin typeface="+mn-lt"/>
                <a:ea typeface="+mn-ea"/>
              </a:rPr>
              <a:t>-------------------------------------------------------------------------------------------------</a:t>
            </a:r>
          </a:p>
          <a:p>
            <a:r>
              <a:rPr lang="en-US" altLang="ko-KR" sz="1200" b="1" i="1" kern="1200" baseline="0" dirty="0" smtClean="0">
                <a:solidFill>
                  <a:schemeClr val="tx1"/>
                </a:solidFill>
                <a:latin typeface="+mn-lt"/>
                <a:ea typeface="+mn-ea"/>
                <a:cs typeface="맑은 고딕"/>
              </a:rPr>
              <a:t>Foam cells were large </a:t>
            </a:r>
            <a:r>
              <a:rPr lang="en-US" altLang="ko-KR" sz="1200" b="1" i="1" kern="1200" baseline="0" dirty="0" err="1" smtClean="0">
                <a:solidFill>
                  <a:schemeClr val="tx1"/>
                </a:solidFill>
                <a:latin typeface="+mn-lt"/>
                <a:ea typeface="+mn-ea"/>
                <a:cs typeface="맑은 고딕"/>
              </a:rPr>
              <a:t>histiocytic</a:t>
            </a:r>
            <a:r>
              <a:rPr lang="en-US" altLang="ko-KR" sz="1200" b="1" i="1" kern="1200" baseline="0" dirty="0" smtClean="0">
                <a:solidFill>
                  <a:schemeClr val="tx1"/>
                </a:solidFill>
                <a:latin typeface="+mn-lt"/>
                <a:ea typeface="+mn-ea"/>
                <a:cs typeface="맑은 고딕"/>
              </a:rPr>
              <a:t> cells with abundant </a:t>
            </a:r>
            <a:r>
              <a:rPr lang="en-US" altLang="ko-KR" sz="1200" kern="1200" baseline="0" dirty="0" smtClean="0">
                <a:solidFill>
                  <a:schemeClr val="tx1"/>
                </a:solidFill>
                <a:latin typeface="+mn-lt"/>
                <a:ea typeface="+mn-ea"/>
                <a:cs typeface="맑은 고딕"/>
              </a:rPr>
              <a:t>foamy cytoplasm found in clusters within the alveolar space.</a:t>
            </a:r>
            <a:endParaRPr lang="ko-KR" altLang="en-US" dirty="0" smtClean="0"/>
          </a:p>
        </p:txBody>
      </p:sp>
      <p:sp>
        <p:nvSpPr>
          <p:cNvPr id="4" name="슬라이드 번호 개체 틀 3"/>
          <p:cNvSpPr>
            <a:spLocks noGrp="1"/>
          </p:cNvSpPr>
          <p:nvPr>
            <p:ph type="sldNum" sz="quarter" idx="10"/>
          </p:nvPr>
        </p:nvSpPr>
        <p:spPr/>
        <p:txBody>
          <a:bodyPr/>
          <a:lstStyle/>
          <a:p>
            <a:pPr>
              <a:defRPr/>
            </a:pPr>
            <a:fld id="{C7E9A9FA-2F81-48D2-915D-D57AEB7847BC}" type="slidenum">
              <a:rPr lang="ko-KR" altLang="en-US" smtClean="0"/>
              <a:pPr>
                <a:defRPr/>
              </a:pPr>
              <a:t>15</a:t>
            </a:fld>
            <a:endParaRPr lang="ko-KR"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pPr>
              <a:defRPr/>
            </a:pPr>
            <a:fld id="{7D3B9C13-609B-46D1-82F8-DD255C404B8B}" type="datetimeFigureOut">
              <a:rPr lang="ko-KR" altLang="en-US" smtClean="0"/>
              <a:pPr>
                <a:defRPr/>
              </a:pPr>
              <a:t>2011-06-20</a:t>
            </a:fld>
            <a:endParaRPr lang="ko-KR" altLang="en-US"/>
          </a:p>
        </p:txBody>
      </p:sp>
      <p:sp>
        <p:nvSpPr>
          <p:cNvPr id="5" name="바닥글 개체 틀 4"/>
          <p:cNvSpPr>
            <a:spLocks noGrp="1"/>
          </p:cNvSpPr>
          <p:nvPr>
            <p:ph type="ftr" sz="quarter" idx="11"/>
          </p:nvPr>
        </p:nvSpPr>
        <p:spPr/>
        <p:txBody>
          <a:bodyPr/>
          <a:lstStyle/>
          <a:p>
            <a:pPr>
              <a:defRPr/>
            </a:pPr>
            <a:endParaRPr lang="ko-KR" altLang="en-US"/>
          </a:p>
        </p:txBody>
      </p:sp>
      <p:sp>
        <p:nvSpPr>
          <p:cNvPr id="6" name="슬라이드 번호 개체 틀 5"/>
          <p:cNvSpPr>
            <a:spLocks noGrp="1"/>
          </p:cNvSpPr>
          <p:nvPr>
            <p:ph type="sldNum" sz="quarter" idx="12"/>
          </p:nvPr>
        </p:nvSpPr>
        <p:spPr/>
        <p:txBody>
          <a:bodyPr/>
          <a:lstStyle/>
          <a:p>
            <a:pPr>
              <a:defRPr/>
            </a:pPr>
            <a:fld id="{6214FC6B-4D06-4C84-9365-591D31627102}" type="slidenum">
              <a:rPr lang="ko-KR" altLang="en-US" smtClean="0"/>
              <a:pPr>
                <a:defRPr/>
              </a:pPr>
              <a:t>‹#›</a:t>
            </a:fld>
            <a:endParaRPr lang="ko-KR"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pPr>
              <a:defRPr/>
            </a:pPr>
            <a:fld id="{5273168B-9773-47BE-841F-7E600BB727FE}" type="datetimeFigureOut">
              <a:rPr lang="ko-KR" altLang="en-US" smtClean="0"/>
              <a:pPr>
                <a:defRPr/>
              </a:pPr>
              <a:t>2011-06-20</a:t>
            </a:fld>
            <a:endParaRPr lang="ko-KR" altLang="en-US"/>
          </a:p>
        </p:txBody>
      </p:sp>
      <p:sp>
        <p:nvSpPr>
          <p:cNvPr id="5" name="바닥글 개체 틀 4"/>
          <p:cNvSpPr>
            <a:spLocks noGrp="1"/>
          </p:cNvSpPr>
          <p:nvPr>
            <p:ph type="ftr" sz="quarter" idx="11"/>
          </p:nvPr>
        </p:nvSpPr>
        <p:spPr/>
        <p:txBody>
          <a:bodyPr/>
          <a:lstStyle/>
          <a:p>
            <a:pPr>
              <a:defRPr/>
            </a:pPr>
            <a:endParaRPr lang="ko-KR" altLang="en-US"/>
          </a:p>
        </p:txBody>
      </p:sp>
      <p:sp>
        <p:nvSpPr>
          <p:cNvPr id="6" name="슬라이드 번호 개체 틀 5"/>
          <p:cNvSpPr>
            <a:spLocks noGrp="1"/>
          </p:cNvSpPr>
          <p:nvPr>
            <p:ph type="sldNum" sz="quarter" idx="12"/>
          </p:nvPr>
        </p:nvSpPr>
        <p:spPr/>
        <p:txBody>
          <a:bodyPr/>
          <a:lstStyle/>
          <a:p>
            <a:pPr>
              <a:defRPr/>
            </a:pPr>
            <a:fld id="{92B53A8F-039A-4BEB-BB19-7E0598B6F42D}" type="slidenum">
              <a:rPr lang="ko-KR" altLang="en-US" smtClean="0"/>
              <a:pPr>
                <a:defRPr/>
              </a:pPr>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pPr>
              <a:defRPr/>
            </a:pPr>
            <a:fld id="{95678362-F0EC-4C5D-ABA3-98AF8F595D18}" type="datetimeFigureOut">
              <a:rPr lang="ko-KR" altLang="en-US" smtClean="0"/>
              <a:pPr>
                <a:defRPr/>
              </a:pPr>
              <a:t>2011-06-20</a:t>
            </a:fld>
            <a:endParaRPr lang="ko-KR" altLang="en-US"/>
          </a:p>
        </p:txBody>
      </p:sp>
      <p:sp>
        <p:nvSpPr>
          <p:cNvPr id="5" name="바닥글 개체 틀 4"/>
          <p:cNvSpPr>
            <a:spLocks noGrp="1"/>
          </p:cNvSpPr>
          <p:nvPr>
            <p:ph type="ftr" sz="quarter" idx="11"/>
          </p:nvPr>
        </p:nvSpPr>
        <p:spPr/>
        <p:txBody>
          <a:bodyPr/>
          <a:lstStyle/>
          <a:p>
            <a:pPr>
              <a:defRPr/>
            </a:pPr>
            <a:endParaRPr lang="ko-KR" altLang="en-US"/>
          </a:p>
        </p:txBody>
      </p:sp>
      <p:sp>
        <p:nvSpPr>
          <p:cNvPr id="6" name="슬라이드 번호 개체 틀 5"/>
          <p:cNvSpPr>
            <a:spLocks noGrp="1"/>
          </p:cNvSpPr>
          <p:nvPr>
            <p:ph type="sldNum" sz="quarter" idx="12"/>
          </p:nvPr>
        </p:nvSpPr>
        <p:spPr/>
        <p:txBody>
          <a:bodyPr/>
          <a:lstStyle/>
          <a:p>
            <a:pPr>
              <a:defRPr/>
            </a:pPr>
            <a:fld id="{7DD88E95-D911-4C14-8173-04390679EF63}" type="slidenum">
              <a:rPr lang="ko-KR" altLang="en-US" smtClean="0"/>
              <a:pPr>
                <a:defRPr/>
              </a:pPr>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pPr>
              <a:defRPr/>
            </a:pPr>
            <a:fld id="{AF273D95-3346-4416-ABC7-B521FDBAA655}" type="datetimeFigureOut">
              <a:rPr lang="ko-KR" altLang="en-US" smtClean="0"/>
              <a:pPr>
                <a:defRPr/>
              </a:pPr>
              <a:t>2011-06-20</a:t>
            </a:fld>
            <a:endParaRPr lang="ko-KR" altLang="en-US"/>
          </a:p>
        </p:txBody>
      </p:sp>
      <p:sp>
        <p:nvSpPr>
          <p:cNvPr id="5" name="바닥글 개체 틀 4"/>
          <p:cNvSpPr>
            <a:spLocks noGrp="1"/>
          </p:cNvSpPr>
          <p:nvPr>
            <p:ph type="ftr" sz="quarter" idx="11"/>
          </p:nvPr>
        </p:nvSpPr>
        <p:spPr/>
        <p:txBody>
          <a:bodyPr/>
          <a:lstStyle/>
          <a:p>
            <a:pPr>
              <a:defRPr/>
            </a:pPr>
            <a:endParaRPr lang="ko-KR" altLang="en-US"/>
          </a:p>
        </p:txBody>
      </p:sp>
      <p:sp>
        <p:nvSpPr>
          <p:cNvPr id="6" name="슬라이드 번호 개체 틀 5"/>
          <p:cNvSpPr>
            <a:spLocks noGrp="1"/>
          </p:cNvSpPr>
          <p:nvPr>
            <p:ph type="sldNum" sz="quarter" idx="12"/>
          </p:nvPr>
        </p:nvSpPr>
        <p:spPr/>
        <p:txBody>
          <a:bodyPr/>
          <a:lstStyle/>
          <a:p>
            <a:pPr>
              <a:defRPr/>
            </a:pPr>
            <a:fld id="{90750ED7-000D-4CB8-9E1B-4E4E50981AB0}" type="slidenum">
              <a:rPr lang="ko-KR" altLang="en-US" smtClean="0"/>
              <a:pPr>
                <a:defRPr/>
              </a:pPr>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pPr>
              <a:defRPr/>
            </a:pPr>
            <a:fld id="{80BD0929-CA8A-4133-A3EC-0F8508A267C0}" type="datetimeFigureOut">
              <a:rPr lang="ko-KR" altLang="en-US" smtClean="0"/>
              <a:pPr>
                <a:defRPr/>
              </a:pPr>
              <a:t>2011-06-20</a:t>
            </a:fld>
            <a:endParaRPr lang="ko-KR" altLang="en-US"/>
          </a:p>
        </p:txBody>
      </p:sp>
      <p:sp>
        <p:nvSpPr>
          <p:cNvPr id="5" name="바닥글 개체 틀 4"/>
          <p:cNvSpPr>
            <a:spLocks noGrp="1"/>
          </p:cNvSpPr>
          <p:nvPr>
            <p:ph type="ftr" sz="quarter" idx="11"/>
          </p:nvPr>
        </p:nvSpPr>
        <p:spPr/>
        <p:txBody>
          <a:bodyPr/>
          <a:lstStyle/>
          <a:p>
            <a:pPr>
              <a:defRPr/>
            </a:pPr>
            <a:endParaRPr lang="ko-KR" altLang="en-US"/>
          </a:p>
        </p:txBody>
      </p:sp>
      <p:sp>
        <p:nvSpPr>
          <p:cNvPr id="6" name="슬라이드 번호 개체 틀 5"/>
          <p:cNvSpPr>
            <a:spLocks noGrp="1"/>
          </p:cNvSpPr>
          <p:nvPr>
            <p:ph type="sldNum" sz="quarter" idx="12"/>
          </p:nvPr>
        </p:nvSpPr>
        <p:spPr/>
        <p:txBody>
          <a:bodyPr/>
          <a:lstStyle/>
          <a:p>
            <a:pPr>
              <a:defRPr/>
            </a:pPr>
            <a:fld id="{72463BA9-CDE4-4F8B-BEEC-EDC0FB3CCC38}" type="slidenum">
              <a:rPr lang="ko-KR" altLang="en-US" smtClean="0"/>
              <a:pPr>
                <a:defRPr/>
              </a:pPr>
              <a:t>‹#›</a:t>
            </a:fld>
            <a:endParaRPr lang="ko-K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pPr>
              <a:defRPr/>
            </a:pPr>
            <a:fld id="{CCDDBC5B-7F6D-4BD4-8024-F3002A396FA6}" type="datetimeFigureOut">
              <a:rPr lang="ko-KR" altLang="en-US" smtClean="0"/>
              <a:pPr>
                <a:defRPr/>
              </a:pPr>
              <a:t>2011-06-20</a:t>
            </a:fld>
            <a:endParaRPr lang="ko-KR" altLang="en-US"/>
          </a:p>
        </p:txBody>
      </p:sp>
      <p:sp>
        <p:nvSpPr>
          <p:cNvPr id="6" name="바닥글 개체 틀 5"/>
          <p:cNvSpPr>
            <a:spLocks noGrp="1"/>
          </p:cNvSpPr>
          <p:nvPr>
            <p:ph type="ftr" sz="quarter" idx="11"/>
          </p:nvPr>
        </p:nvSpPr>
        <p:spPr/>
        <p:txBody>
          <a:bodyPr/>
          <a:lstStyle/>
          <a:p>
            <a:pPr>
              <a:defRPr/>
            </a:pPr>
            <a:endParaRPr lang="ko-KR" altLang="en-US"/>
          </a:p>
        </p:txBody>
      </p:sp>
      <p:sp>
        <p:nvSpPr>
          <p:cNvPr id="7" name="슬라이드 번호 개체 틀 6"/>
          <p:cNvSpPr>
            <a:spLocks noGrp="1"/>
          </p:cNvSpPr>
          <p:nvPr>
            <p:ph type="sldNum" sz="quarter" idx="12"/>
          </p:nvPr>
        </p:nvSpPr>
        <p:spPr/>
        <p:txBody>
          <a:bodyPr/>
          <a:lstStyle/>
          <a:p>
            <a:pPr>
              <a:defRPr/>
            </a:pPr>
            <a:fld id="{870F0848-FDED-4372-9BC4-A3F41DBBD169}" type="slidenum">
              <a:rPr lang="ko-KR" altLang="en-US" smtClean="0"/>
              <a:pPr>
                <a:defRPr/>
              </a:pPr>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pPr>
              <a:defRPr/>
            </a:pPr>
            <a:fld id="{7A1DB1C1-1DF3-429E-8421-19A2DED4C2F6}" type="datetimeFigureOut">
              <a:rPr lang="ko-KR" altLang="en-US" smtClean="0"/>
              <a:pPr>
                <a:defRPr/>
              </a:pPr>
              <a:t>2011-06-20</a:t>
            </a:fld>
            <a:endParaRPr lang="ko-KR" altLang="en-US"/>
          </a:p>
        </p:txBody>
      </p:sp>
      <p:sp>
        <p:nvSpPr>
          <p:cNvPr id="8" name="바닥글 개체 틀 7"/>
          <p:cNvSpPr>
            <a:spLocks noGrp="1"/>
          </p:cNvSpPr>
          <p:nvPr>
            <p:ph type="ftr" sz="quarter" idx="11"/>
          </p:nvPr>
        </p:nvSpPr>
        <p:spPr/>
        <p:txBody>
          <a:bodyPr/>
          <a:lstStyle/>
          <a:p>
            <a:pPr>
              <a:defRPr/>
            </a:pPr>
            <a:endParaRPr lang="ko-KR" altLang="en-US"/>
          </a:p>
        </p:txBody>
      </p:sp>
      <p:sp>
        <p:nvSpPr>
          <p:cNvPr id="9" name="슬라이드 번호 개체 틀 8"/>
          <p:cNvSpPr>
            <a:spLocks noGrp="1"/>
          </p:cNvSpPr>
          <p:nvPr>
            <p:ph type="sldNum" sz="quarter" idx="12"/>
          </p:nvPr>
        </p:nvSpPr>
        <p:spPr/>
        <p:txBody>
          <a:bodyPr/>
          <a:lstStyle/>
          <a:p>
            <a:pPr>
              <a:defRPr/>
            </a:pPr>
            <a:fld id="{2246F860-EAA5-4FD0-BE75-5FA3FA6DFED7}" type="slidenum">
              <a:rPr lang="ko-KR" altLang="en-US" smtClean="0"/>
              <a:pPr>
                <a:defRPr/>
              </a:pPr>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pPr>
              <a:defRPr/>
            </a:pPr>
            <a:fld id="{3FE6C9A1-DFD2-4B55-86F0-0BF7072764C5}" type="datetimeFigureOut">
              <a:rPr lang="ko-KR" altLang="en-US" smtClean="0"/>
              <a:pPr>
                <a:defRPr/>
              </a:pPr>
              <a:t>2011-06-20</a:t>
            </a:fld>
            <a:endParaRPr lang="ko-KR" altLang="en-US"/>
          </a:p>
        </p:txBody>
      </p:sp>
      <p:sp>
        <p:nvSpPr>
          <p:cNvPr id="4" name="바닥글 개체 틀 3"/>
          <p:cNvSpPr>
            <a:spLocks noGrp="1"/>
          </p:cNvSpPr>
          <p:nvPr>
            <p:ph type="ftr" sz="quarter" idx="11"/>
          </p:nvPr>
        </p:nvSpPr>
        <p:spPr/>
        <p:txBody>
          <a:bodyPr/>
          <a:lstStyle/>
          <a:p>
            <a:pPr>
              <a:defRPr/>
            </a:pPr>
            <a:endParaRPr lang="ko-KR" altLang="en-US"/>
          </a:p>
        </p:txBody>
      </p:sp>
      <p:sp>
        <p:nvSpPr>
          <p:cNvPr id="5" name="슬라이드 번호 개체 틀 4"/>
          <p:cNvSpPr>
            <a:spLocks noGrp="1"/>
          </p:cNvSpPr>
          <p:nvPr>
            <p:ph type="sldNum" sz="quarter" idx="12"/>
          </p:nvPr>
        </p:nvSpPr>
        <p:spPr/>
        <p:txBody>
          <a:bodyPr/>
          <a:lstStyle/>
          <a:p>
            <a:pPr>
              <a:defRPr/>
            </a:pPr>
            <a:fld id="{BDEEB905-4A55-4AC6-857A-4E60D1B1AE5F}" type="slidenum">
              <a:rPr lang="ko-KR" altLang="en-US" smtClean="0"/>
              <a:pPr>
                <a:defRPr/>
              </a:pPr>
              <a:t>‹#›</a:t>
            </a:fld>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pPr>
              <a:defRPr/>
            </a:pPr>
            <a:fld id="{3ECF1065-84F8-4413-97E6-0E486BA63C8A}" type="datetimeFigureOut">
              <a:rPr lang="ko-KR" altLang="en-US" smtClean="0"/>
              <a:pPr>
                <a:defRPr/>
              </a:pPr>
              <a:t>2011-06-20</a:t>
            </a:fld>
            <a:endParaRPr lang="ko-KR" altLang="en-US"/>
          </a:p>
        </p:txBody>
      </p:sp>
      <p:sp>
        <p:nvSpPr>
          <p:cNvPr id="3" name="바닥글 개체 틀 2"/>
          <p:cNvSpPr>
            <a:spLocks noGrp="1"/>
          </p:cNvSpPr>
          <p:nvPr>
            <p:ph type="ftr" sz="quarter" idx="11"/>
          </p:nvPr>
        </p:nvSpPr>
        <p:spPr/>
        <p:txBody>
          <a:bodyPr/>
          <a:lstStyle/>
          <a:p>
            <a:pPr>
              <a:defRPr/>
            </a:pPr>
            <a:endParaRPr lang="ko-KR" altLang="en-US"/>
          </a:p>
        </p:txBody>
      </p:sp>
      <p:sp>
        <p:nvSpPr>
          <p:cNvPr id="4" name="슬라이드 번호 개체 틀 3"/>
          <p:cNvSpPr>
            <a:spLocks noGrp="1"/>
          </p:cNvSpPr>
          <p:nvPr>
            <p:ph type="sldNum" sz="quarter" idx="12"/>
          </p:nvPr>
        </p:nvSpPr>
        <p:spPr/>
        <p:txBody>
          <a:bodyPr/>
          <a:lstStyle/>
          <a:p>
            <a:pPr>
              <a:defRPr/>
            </a:pPr>
            <a:fld id="{C39B68AB-3069-4821-A316-680399DE9217}" type="slidenum">
              <a:rPr lang="ko-KR" altLang="en-US" smtClean="0"/>
              <a:pPr>
                <a:defRPr/>
              </a:pPr>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pPr>
              <a:defRPr/>
            </a:pPr>
            <a:fld id="{8B4968A0-E086-4DC8-9291-A4367A225613}" type="datetimeFigureOut">
              <a:rPr lang="ko-KR" altLang="en-US" smtClean="0"/>
              <a:pPr>
                <a:defRPr/>
              </a:pPr>
              <a:t>2011-06-20</a:t>
            </a:fld>
            <a:endParaRPr lang="ko-KR" altLang="en-US"/>
          </a:p>
        </p:txBody>
      </p:sp>
      <p:sp>
        <p:nvSpPr>
          <p:cNvPr id="6" name="바닥글 개체 틀 5"/>
          <p:cNvSpPr>
            <a:spLocks noGrp="1"/>
          </p:cNvSpPr>
          <p:nvPr>
            <p:ph type="ftr" sz="quarter" idx="11"/>
          </p:nvPr>
        </p:nvSpPr>
        <p:spPr/>
        <p:txBody>
          <a:bodyPr/>
          <a:lstStyle/>
          <a:p>
            <a:pPr>
              <a:defRPr/>
            </a:pPr>
            <a:endParaRPr lang="ko-KR" altLang="en-US"/>
          </a:p>
        </p:txBody>
      </p:sp>
      <p:sp>
        <p:nvSpPr>
          <p:cNvPr id="7" name="슬라이드 번호 개체 틀 6"/>
          <p:cNvSpPr>
            <a:spLocks noGrp="1"/>
          </p:cNvSpPr>
          <p:nvPr>
            <p:ph type="sldNum" sz="quarter" idx="12"/>
          </p:nvPr>
        </p:nvSpPr>
        <p:spPr/>
        <p:txBody>
          <a:bodyPr/>
          <a:lstStyle/>
          <a:p>
            <a:pPr>
              <a:defRPr/>
            </a:pPr>
            <a:fld id="{CEA28AA6-3247-45CC-BA68-C5DB6DFAC503}" type="slidenum">
              <a:rPr lang="ko-KR" altLang="en-US" smtClean="0"/>
              <a:pPr>
                <a:defRPr/>
              </a:pPr>
              <a:t>‹#›</a:t>
            </a:fld>
            <a:endParaRPr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pPr>
              <a:defRPr/>
            </a:pPr>
            <a:fld id="{D0BA74F6-9309-4C1C-9F1F-899D1A3BDF0D}" type="datetimeFigureOut">
              <a:rPr lang="ko-KR" altLang="en-US" smtClean="0"/>
              <a:pPr>
                <a:defRPr/>
              </a:pPr>
              <a:t>2011-06-20</a:t>
            </a:fld>
            <a:endParaRPr lang="ko-KR" altLang="en-US"/>
          </a:p>
        </p:txBody>
      </p:sp>
      <p:sp>
        <p:nvSpPr>
          <p:cNvPr id="6" name="바닥글 개체 틀 5"/>
          <p:cNvSpPr>
            <a:spLocks noGrp="1"/>
          </p:cNvSpPr>
          <p:nvPr>
            <p:ph type="ftr" sz="quarter" idx="11"/>
          </p:nvPr>
        </p:nvSpPr>
        <p:spPr/>
        <p:txBody>
          <a:bodyPr/>
          <a:lstStyle/>
          <a:p>
            <a:pPr>
              <a:defRPr/>
            </a:pPr>
            <a:endParaRPr lang="ko-KR" altLang="en-US"/>
          </a:p>
        </p:txBody>
      </p:sp>
      <p:sp>
        <p:nvSpPr>
          <p:cNvPr id="7" name="슬라이드 번호 개체 틀 6"/>
          <p:cNvSpPr>
            <a:spLocks noGrp="1"/>
          </p:cNvSpPr>
          <p:nvPr>
            <p:ph type="sldNum" sz="quarter" idx="12"/>
          </p:nvPr>
        </p:nvSpPr>
        <p:spPr/>
        <p:txBody>
          <a:bodyPr/>
          <a:lstStyle/>
          <a:p>
            <a:pPr>
              <a:defRPr/>
            </a:pPr>
            <a:fld id="{AE2807F3-43BD-4906-9868-569CEB5B183A}" type="slidenum">
              <a:rPr lang="ko-KR" altLang="en-US" smtClean="0"/>
              <a:pPr>
                <a:defRPr/>
              </a:pPr>
              <a:t>‹#›</a:t>
            </a:fld>
            <a:endParaRPr lang="ko-K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B59BEE1-62F4-4603-A72F-6DFDABE12BAC}" type="datetimeFigureOut">
              <a:rPr lang="ko-KR" altLang="en-US" smtClean="0"/>
              <a:pPr>
                <a:defRPr/>
              </a:pPr>
              <a:t>2011-06-20</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384CB644-6999-44DB-BE61-B8A5A84CDB28}" type="slidenum">
              <a:rPr lang="ko-KR" altLang="en-US" smtClean="0"/>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radiographics.rsna.org/content/29/7/1921/F6.large.jpg"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부제목 2"/>
          <p:cNvSpPr>
            <a:spLocks noGrp="1"/>
          </p:cNvSpPr>
          <p:nvPr>
            <p:ph type="subTitle" idx="1"/>
          </p:nvPr>
        </p:nvSpPr>
        <p:spPr>
          <a:xfrm>
            <a:off x="2857488" y="4786322"/>
            <a:ext cx="5500726" cy="1428760"/>
          </a:xfrm>
        </p:spPr>
        <p:txBody>
          <a:bodyPr>
            <a:normAutofit/>
          </a:bodyPr>
          <a:lstStyle/>
          <a:p>
            <a:pPr algn="r" eaLnBrk="1" fontAlgn="auto" hangingPunct="1">
              <a:spcAft>
                <a:spcPts val="0"/>
              </a:spcAft>
              <a:buFont typeface="Wingdings 2"/>
              <a:buNone/>
              <a:defRPr/>
            </a:pPr>
            <a:r>
              <a:rPr lang="en-US" altLang="ko-KR" b="1" dirty="0" smtClean="0">
                <a:ln w="12700">
                  <a:solidFill>
                    <a:schemeClr val="tx2">
                      <a:satMod val="155000"/>
                    </a:schemeClr>
                  </a:solidFill>
                  <a:prstDash val="solid"/>
                </a:ln>
                <a:solidFill>
                  <a:schemeClr val="tx1"/>
                </a:solidFill>
                <a:latin typeface="Arial Black" pitchFamily="34" charset="0"/>
              </a:rPr>
              <a:t>R3 </a:t>
            </a:r>
            <a:r>
              <a:rPr lang="ko-KR" altLang="en-US" b="1" dirty="0" smtClean="0">
                <a:ln w="12700">
                  <a:solidFill>
                    <a:schemeClr val="tx2">
                      <a:satMod val="155000"/>
                    </a:schemeClr>
                  </a:solidFill>
                  <a:prstDash val="solid"/>
                </a:ln>
                <a:solidFill>
                  <a:schemeClr val="tx1"/>
                </a:solidFill>
                <a:latin typeface="Arial Black" pitchFamily="34" charset="0"/>
              </a:rPr>
              <a:t>강근희</a:t>
            </a:r>
            <a:endParaRPr lang="en-US" altLang="ko-KR" b="1" dirty="0" smtClean="0">
              <a:ln w="12700">
                <a:solidFill>
                  <a:schemeClr val="tx2">
                    <a:satMod val="155000"/>
                  </a:schemeClr>
                </a:solidFill>
                <a:prstDash val="solid"/>
              </a:ln>
              <a:solidFill>
                <a:schemeClr val="tx1"/>
              </a:solidFill>
              <a:latin typeface="Arial Black" pitchFamily="34" charset="0"/>
            </a:endParaRPr>
          </a:p>
        </p:txBody>
      </p:sp>
      <p:sp>
        <p:nvSpPr>
          <p:cNvPr id="6" name="제목 3"/>
          <p:cNvSpPr txBox="1">
            <a:spLocks/>
          </p:cNvSpPr>
          <p:nvPr/>
        </p:nvSpPr>
        <p:spPr>
          <a:xfrm>
            <a:off x="827584" y="1772816"/>
            <a:ext cx="7715304" cy="2071702"/>
          </a:xfrm>
          <a:prstGeom prst="rect">
            <a:avLst/>
          </a:prstGeom>
          <a:ln>
            <a:noFill/>
          </a:ln>
        </p:spPr>
        <p:txBody>
          <a:bodyPr vert="horz" lIns="91440" tIns="45720" rIns="91440" bIns="45720" rtlCol="0" anchor="ctr">
            <a:normAutofit/>
          </a:bodyPr>
          <a:lstStyle/>
          <a:p>
            <a:pPr marL="0" marR="0" lvl="0" indent="0" algn="ctr" defTabSz="914400" rtl="0" eaLnBrk="1" fontAlgn="auto" latinLnBrk="1" hangingPunct="1">
              <a:lnSpc>
                <a:spcPct val="100000"/>
              </a:lnSpc>
              <a:spcBef>
                <a:spcPct val="0"/>
              </a:spcBef>
              <a:spcAft>
                <a:spcPts val="0"/>
              </a:spcAft>
              <a:buClrTx/>
              <a:buSzTx/>
              <a:buFontTx/>
              <a:buNone/>
              <a:tabLst/>
              <a:defRPr/>
            </a:pPr>
            <a:r>
              <a:rPr kumimoji="0" lang="ko-KR" altLang="en-US" sz="5400" b="1" dirty="0" smtClean="0">
                <a:latin typeface="Lucida Fax" pitchFamily="18" charset="0"/>
                <a:ea typeface="+mj-ea"/>
                <a:cs typeface="+mj-cs"/>
              </a:rPr>
              <a:t>월례 </a:t>
            </a:r>
            <a:r>
              <a:rPr kumimoji="0" lang="ko-KR" altLang="en-US" sz="5400" b="1" dirty="0" err="1" smtClean="0">
                <a:latin typeface="Lucida Fax" pitchFamily="18" charset="0"/>
                <a:ea typeface="+mj-ea"/>
                <a:cs typeface="+mj-cs"/>
              </a:rPr>
              <a:t>집담회</a:t>
            </a:r>
            <a:endParaRPr kumimoji="0" lang="en-US" altLang="ko-KR" sz="5400" b="1" dirty="0" smtClean="0">
              <a:latin typeface="Lucida Fax" pitchFamily="18" charset="0"/>
              <a:ea typeface="+mj-ea"/>
              <a:cs typeface="+mj-cs"/>
            </a:endParaRPr>
          </a:p>
          <a:p>
            <a:pPr marL="0" marR="0" lvl="0" indent="0" algn="ctr" defTabSz="914400" rtl="0" eaLnBrk="1" fontAlgn="auto" latinLnBrk="1" hangingPunct="1">
              <a:lnSpc>
                <a:spcPct val="100000"/>
              </a:lnSpc>
              <a:spcBef>
                <a:spcPct val="0"/>
              </a:spcBef>
              <a:spcAft>
                <a:spcPts val="0"/>
              </a:spcAft>
              <a:buClrTx/>
              <a:buSzTx/>
              <a:buFontTx/>
              <a:buNone/>
              <a:tabLst/>
              <a:defRPr/>
            </a:pPr>
            <a:r>
              <a:rPr kumimoji="0" lang="en-US" altLang="ko-KR" sz="4000" b="1" i="0" u="none" strike="noStrike" kern="1200" cap="none" spc="0" normalizeH="0" baseline="0" noProof="0" dirty="0" smtClean="0">
                <a:ln>
                  <a:noFill/>
                </a:ln>
                <a:solidFill>
                  <a:schemeClr val="tx1"/>
                </a:solidFill>
                <a:effectLst/>
                <a:uLnTx/>
                <a:uFillTx/>
                <a:latin typeface="Lucida Fax" pitchFamily="18" charset="0"/>
                <a:ea typeface="+mj-ea"/>
                <a:cs typeface="+mj-cs"/>
              </a:rPr>
              <a:t>&lt;</a:t>
            </a:r>
            <a:r>
              <a:rPr kumimoji="0" lang="ko-KR" altLang="en-US" sz="4000" b="1" i="0" u="none" strike="noStrike" kern="1200" cap="none" spc="0" normalizeH="0" baseline="0" noProof="0" dirty="0" smtClean="0">
                <a:ln>
                  <a:noFill/>
                </a:ln>
                <a:solidFill>
                  <a:schemeClr val="tx1"/>
                </a:solidFill>
                <a:effectLst/>
                <a:uLnTx/>
                <a:uFillTx/>
                <a:latin typeface="Lucida Fax" pitchFamily="18" charset="0"/>
                <a:ea typeface="+mj-ea"/>
                <a:cs typeface="+mj-cs"/>
              </a:rPr>
              <a:t>고려대학교 안암병원</a:t>
            </a:r>
            <a:r>
              <a:rPr kumimoji="0" lang="en-US" altLang="ko-KR" sz="4000" b="1" i="0" u="none" strike="noStrike" kern="1200" cap="none" spc="0" normalizeH="0" baseline="0" noProof="0" dirty="0" smtClean="0">
                <a:ln>
                  <a:noFill/>
                </a:ln>
                <a:solidFill>
                  <a:schemeClr val="tx1"/>
                </a:solidFill>
                <a:effectLst/>
                <a:uLnTx/>
                <a:uFillTx/>
                <a:latin typeface="Lucida Fax" pitchFamily="18" charset="0"/>
                <a:ea typeface="+mj-ea"/>
                <a:cs typeface="+mj-cs"/>
              </a:rPr>
              <a:t>&gt;</a:t>
            </a:r>
            <a:endParaRPr kumimoji="0" lang="ko-KR" altLang="en-US" sz="4000" b="1" i="0" u="none" strike="noStrike" kern="1200" cap="none" spc="0" normalizeH="0" baseline="0" noProof="0" dirty="0">
              <a:ln>
                <a:noFill/>
              </a:ln>
              <a:solidFill>
                <a:schemeClr val="tx1"/>
              </a:solidFill>
              <a:effectLst/>
              <a:uLnTx/>
              <a:uFillTx/>
              <a:latin typeface="Lucida Fax" pitchFamily="18" charset="0"/>
              <a:ea typeface="+mj-ea"/>
              <a:cs typeface="+mj-cs"/>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l"/>
            <a:r>
              <a:rPr lang="en-US" altLang="ko-KR" b="1" dirty="0" smtClean="0">
                <a:ln w="12700">
                  <a:solidFill>
                    <a:schemeClr val="tx2">
                      <a:satMod val="155000"/>
                    </a:schemeClr>
                  </a:solidFill>
                  <a:prstDash val="solid"/>
                </a:ln>
                <a:latin typeface="Arial" charset="0"/>
              </a:rPr>
              <a:t>IMAGING FEATURES</a:t>
            </a:r>
            <a:endParaRPr lang="ko-KR" altLang="en-US" dirty="0"/>
          </a:p>
        </p:txBody>
      </p:sp>
      <p:sp>
        <p:nvSpPr>
          <p:cNvPr id="3" name="내용 개체 틀 2"/>
          <p:cNvSpPr>
            <a:spLocks noGrp="1"/>
          </p:cNvSpPr>
          <p:nvPr>
            <p:ph idx="1"/>
          </p:nvPr>
        </p:nvSpPr>
        <p:spPr>
          <a:xfrm>
            <a:off x="467544" y="1628800"/>
            <a:ext cx="3960440" cy="4525963"/>
          </a:xfrm>
        </p:spPr>
        <p:txBody>
          <a:bodyPr>
            <a:normAutofit/>
          </a:bodyPr>
          <a:lstStyle/>
          <a:p>
            <a:r>
              <a:rPr lang="en-US" altLang="ko-KR" dirty="0" smtClean="0"/>
              <a:t>Chest radiographs</a:t>
            </a:r>
          </a:p>
          <a:p>
            <a:pPr lvl="1"/>
            <a:r>
              <a:rPr lang="en-US" altLang="ko-KR" dirty="0" smtClean="0">
                <a:cs typeface="맑은 고딕"/>
              </a:rPr>
              <a:t>Ground-glass infiltrates</a:t>
            </a:r>
          </a:p>
          <a:p>
            <a:pPr lvl="1"/>
            <a:r>
              <a:rPr lang="en-US" altLang="ko-KR" dirty="0" smtClean="0">
                <a:cs typeface="맑은 고딕"/>
              </a:rPr>
              <a:t>Nodular and/or striated patchy opacities</a:t>
            </a:r>
          </a:p>
          <a:p>
            <a:pPr lvl="1"/>
            <a:r>
              <a:rPr lang="en-US" altLang="ko-KR" dirty="0" smtClean="0"/>
              <a:t>Normal</a:t>
            </a:r>
          </a:p>
          <a:p>
            <a:pPr lvl="1" algn="r">
              <a:buNone/>
            </a:pPr>
            <a:endParaRPr lang="en-US" altLang="ko-KR" sz="1600" i="1" dirty="0" smtClean="0">
              <a:hlinkClick r:id="" action="ppaction://hlinkfile" tooltip="Chest."/>
            </a:endParaRPr>
          </a:p>
          <a:p>
            <a:pPr lvl="1" algn="r">
              <a:buNone/>
            </a:pPr>
            <a:r>
              <a:rPr lang="en-US" altLang="ko-KR" sz="1600" i="1" u="sng" dirty="0" err="1" smtClean="0">
                <a:latin typeface="Arial" pitchFamily="34" charset="0"/>
                <a:cs typeface="Arial" pitchFamily="34" charset="0"/>
              </a:rPr>
              <a:t>RadioGraphics</a:t>
            </a:r>
            <a:r>
              <a:rPr lang="en-US" altLang="ko-KR" sz="1600" i="1" dirty="0" smtClean="0">
                <a:latin typeface="Arial" pitchFamily="34" charset="0"/>
                <a:cs typeface="Arial" pitchFamily="34" charset="0"/>
              </a:rPr>
              <a:t>  2009; 29:1921-1938</a:t>
            </a:r>
            <a:endParaRPr lang="en-US" altLang="ko-KR" sz="1600" i="1" dirty="0" smtClean="0">
              <a:hlinkClick r:id="" action="ppaction://hlinkfile" tooltip="Chest."/>
            </a:endParaRPr>
          </a:p>
          <a:p>
            <a:pPr lvl="1" algn="r">
              <a:buNone/>
            </a:pPr>
            <a:r>
              <a:rPr lang="en-US" altLang="ko-KR" sz="1600" i="1" dirty="0" smtClean="0">
                <a:hlinkClick r:id="" action="ppaction://hlinkfile" tooltip="Chest."/>
              </a:rPr>
              <a:t>Chest.</a:t>
            </a:r>
            <a:r>
              <a:rPr lang="en-US" altLang="ko-KR" sz="1600" i="1" dirty="0" smtClean="0"/>
              <a:t> 1985 Apr;87(4):460-6</a:t>
            </a:r>
            <a:endParaRPr lang="en-US" altLang="ko-KR" sz="1600" i="1" dirty="0" smtClean="0">
              <a:latin typeface="Arial" pitchFamily="34" charset="0"/>
              <a:cs typeface="Arial" pitchFamily="34" charset="0"/>
            </a:endParaRPr>
          </a:p>
        </p:txBody>
      </p:sp>
      <p:pic>
        <p:nvPicPr>
          <p:cNvPr id="2056" name="Picture 8" descr="Figure 5a">
            <a:hlinkClick r:id="rId3"/>
          </p:cNvPr>
          <p:cNvPicPr>
            <a:picLocks noChangeAspect="1" noChangeArrowheads="1"/>
          </p:cNvPicPr>
          <p:nvPr/>
        </p:nvPicPr>
        <p:blipFill>
          <a:blip r:embed="rId4" cstate="print"/>
          <a:srcRect/>
          <a:stretch>
            <a:fillRect/>
          </a:stretch>
        </p:blipFill>
        <p:spPr bwMode="auto">
          <a:xfrm>
            <a:off x="4427984" y="1772816"/>
            <a:ext cx="4324490" cy="3528392"/>
          </a:xfrm>
          <a:prstGeom prst="rect">
            <a:avLst/>
          </a:prstGeom>
        </p:spPr>
        <p:style>
          <a:lnRef idx="2">
            <a:schemeClr val="dk1"/>
          </a:lnRef>
          <a:fillRef idx="1">
            <a:schemeClr val="lt1"/>
          </a:fillRef>
          <a:effectRef idx="0">
            <a:schemeClr val="dk1"/>
          </a:effectRef>
          <a:fontRef idx="minor">
            <a:schemeClr val="dk1"/>
          </a:fontRef>
        </p:style>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l"/>
            <a:r>
              <a:rPr lang="en-US" altLang="ko-KR" b="1" dirty="0" smtClean="0">
                <a:ln w="12700">
                  <a:solidFill>
                    <a:schemeClr val="tx2">
                      <a:satMod val="155000"/>
                    </a:schemeClr>
                  </a:solidFill>
                  <a:prstDash val="solid"/>
                </a:ln>
                <a:latin typeface="Arial" charset="0"/>
              </a:rPr>
              <a:t>IMAGING FEATURES</a:t>
            </a:r>
            <a:endParaRPr lang="ko-KR" altLang="en-US" dirty="0"/>
          </a:p>
        </p:txBody>
      </p:sp>
      <p:sp>
        <p:nvSpPr>
          <p:cNvPr id="3" name="내용 개체 틀 2"/>
          <p:cNvSpPr>
            <a:spLocks noGrp="1"/>
          </p:cNvSpPr>
          <p:nvPr>
            <p:ph idx="1"/>
          </p:nvPr>
        </p:nvSpPr>
        <p:spPr/>
        <p:txBody>
          <a:bodyPr>
            <a:normAutofit fontScale="92500" lnSpcReduction="20000"/>
          </a:bodyPr>
          <a:lstStyle/>
          <a:p>
            <a:r>
              <a:rPr lang="en-US" altLang="ko-KR" dirty="0" smtClean="0"/>
              <a:t>High-resolution CT</a:t>
            </a:r>
          </a:p>
          <a:p>
            <a:endParaRPr lang="en-US" altLang="ko-KR" dirty="0" smtClean="0"/>
          </a:p>
          <a:p>
            <a:endParaRPr lang="en-US" altLang="ko-KR" dirty="0" smtClean="0"/>
          </a:p>
          <a:p>
            <a:endParaRPr lang="en-US" altLang="ko-KR" dirty="0" smtClean="0"/>
          </a:p>
          <a:p>
            <a:endParaRPr lang="en-US" altLang="ko-KR" dirty="0" smtClean="0"/>
          </a:p>
          <a:p>
            <a:pPr>
              <a:buNone/>
            </a:pPr>
            <a:endParaRPr lang="en-US" altLang="ko-KR" dirty="0" smtClean="0"/>
          </a:p>
          <a:p>
            <a:pPr>
              <a:buNone/>
            </a:pPr>
            <a:endParaRPr lang="en-US" altLang="ko-KR" sz="1900" i="1" dirty="0" smtClean="0"/>
          </a:p>
          <a:p>
            <a:pPr>
              <a:buNone/>
            </a:pPr>
            <a:endParaRPr lang="en-US" altLang="ko-KR" sz="1900" i="1" dirty="0" smtClean="0"/>
          </a:p>
          <a:p>
            <a:pPr>
              <a:buNone/>
            </a:pPr>
            <a:r>
              <a:rPr lang="en-US" altLang="ko-KR" sz="1900" i="1" dirty="0" smtClean="0"/>
              <a:t> </a:t>
            </a:r>
          </a:p>
          <a:p>
            <a:pPr>
              <a:buNone/>
            </a:pPr>
            <a:endParaRPr lang="en-US" altLang="ko-KR" sz="1900" i="1" dirty="0" smtClean="0"/>
          </a:p>
          <a:p>
            <a:pPr>
              <a:buNone/>
            </a:pPr>
            <a:r>
              <a:rPr lang="en-US" altLang="ko-KR" sz="2000" i="1" dirty="0" smtClean="0">
                <a:latin typeface="Arial" pitchFamily="34" charset="0"/>
                <a:cs typeface="Arial" pitchFamily="34" charset="0"/>
              </a:rPr>
              <a:t>Allergy. 2009 Mar;64(3):322-34. </a:t>
            </a:r>
          </a:p>
          <a:p>
            <a:pPr>
              <a:buNone/>
            </a:pPr>
            <a:r>
              <a:rPr lang="en-US" altLang="ko-KR" sz="2000" i="1" dirty="0" err="1" smtClean="0">
                <a:latin typeface="Arial" pitchFamily="34" charset="0"/>
                <a:cs typeface="Arial" pitchFamily="34" charset="0"/>
              </a:rPr>
              <a:t>Epub</a:t>
            </a:r>
            <a:r>
              <a:rPr lang="en-US" altLang="ko-KR" sz="2000" i="1" dirty="0" smtClean="0">
                <a:latin typeface="Arial" pitchFamily="34" charset="0"/>
                <a:cs typeface="Arial" pitchFamily="34" charset="0"/>
              </a:rPr>
              <a:t> 2009 Feb 6. Review</a:t>
            </a:r>
            <a:r>
              <a:rPr lang="en-US" altLang="ko-KR" sz="1900" i="1" dirty="0" smtClean="0">
                <a:latin typeface="Arial" pitchFamily="34" charset="0"/>
                <a:cs typeface="Arial" pitchFamily="34" charset="0"/>
              </a:rPr>
              <a:t> </a:t>
            </a:r>
            <a:endParaRPr lang="ko-KR" altLang="en-US" i="1" dirty="0">
              <a:latin typeface="Arial" pitchFamily="34" charset="0"/>
              <a:cs typeface="Arial" pitchFamily="34" charset="0"/>
            </a:endParaRPr>
          </a:p>
        </p:txBody>
      </p:sp>
      <p:pic>
        <p:nvPicPr>
          <p:cNvPr id="2050" name="Picture 2"/>
          <p:cNvPicPr>
            <a:picLocks noChangeAspect="1" noChangeArrowheads="1"/>
          </p:cNvPicPr>
          <p:nvPr/>
        </p:nvPicPr>
        <p:blipFill>
          <a:blip r:embed="rId2" cstate="print"/>
          <a:srcRect/>
          <a:stretch>
            <a:fillRect/>
          </a:stretch>
        </p:blipFill>
        <p:spPr bwMode="auto">
          <a:xfrm>
            <a:off x="4572000" y="1340768"/>
            <a:ext cx="4320480" cy="5342770"/>
          </a:xfrm>
          <a:prstGeom prst="rect">
            <a:avLst/>
          </a:prstGeom>
          <a:ln>
            <a:headEnd/>
            <a:tailEnd/>
          </a:ln>
        </p:spPr>
        <p:style>
          <a:lnRef idx="2">
            <a:schemeClr val="dk1"/>
          </a:lnRef>
          <a:fillRef idx="1">
            <a:schemeClr val="lt1"/>
          </a:fillRef>
          <a:effectRef idx="0">
            <a:schemeClr val="dk1"/>
          </a:effectRef>
          <a:fontRef idx="minor">
            <a:schemeClr val="dk1"/>
          </a:fontRef>
        </p:style>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l"/>
            <a:r>
              <a:rPr lang="en-US" altLang="ko-KR" b="1" dirty="0" smtClean="0">
                <a:ln w="12700">
                  <a:solidFill>
                    <a:schemeClr val="tx2">
                      <a:satMod val="155000"/>
                    </a:schemeClr>
                  </a:solidFill>
                  <a:prstDash val="solid"/>
                </a:ln>
                <a:latin typeface="Arial" charset="0"/>
              </a:rPr>
              <a:t>IMAGING FEATURES</a:t>
            </a:r>
            <a:endParaRPr lang="ko-KR" altLang="en-US" dirty="0"/>
          </a:p>
        </p:txBody>
      </p:sp>
      <p:sp>
        <p:nvSpPr>
          <p:cNvPr id="3" name="내용 개체 틀 2"/>
          <p:cNvSpPr>
            <a:spLocks noGrp="1"/>
          </p:cNvSpPr>
          <p:nvPr>
            <p:ph idx="1"/>
          </p:nvPr>
        </p:nvSpPr>
        <p:spPr/>
        <p:txBody>
          <a:bodyPr/>
          <a:lstStyle/>
          <a:p>
            <a:pPr lvl="1"/>
            <a:r>
              <a:rPr lang="en-US" altLang="ko-KR" dirty="0" smtClean="0"/>
              <a:t>Acute onset without fibrosis</a:t>
            </a:r>
          </a:p>
          <a:p>
            <a:pPr lvl="2"/>
            <a:r>
              <a:rPr lang="en-US" altLang="ko-KR" dirty="0" smtClean="0"/>
              <a:t>Diffuse GGO</a:t>
            </a:r>
          </a:p>
          <a:p>
            <a:pPr lvl="2"/>
            <a:r>
              <a:rPr lang="en-US" altLang="ko-KR" dirty="0" err="1" smtClean="0"/>
              <a:t>Centrilobular</a:t>
            </a:r>
            <a:r>
              <a:rPr lang="en-US" altLang="ko-KR" dirty="0" smtClean="0"/>
              <a:t> GGO</a:t>
            </a:r>
          </a:p>
          <a:p>
            <a:pPr lvl="2"/>
            <a:r>
              <a:rPr lang="en-US" altLang="ko-KR" dirty="0" smtClean="0"/>
              <a:t>Air trapping</a:t>
            </a:r>
            <a:endParaRPr lang="ko-KR" altLang="en-US" dirty="0"/>
          </a:p>
        </p:txBody>
      </p:sp>
      <p:grpSp>
        <p:nvGrpSpPr>
          <p:cNvPr id="6" name="그룹 5"/>
          <p:cNvGrpSpPr/>
          <p:nvPr/>
        </p:nvGrpSpPr>
        <p:grpSpPr>
          <a:xfrm>
            <a:off x="683568" y="3429000"/>
            <a:ext cx="7776864" cy="3136414"/>
            <a:chOff x="683568" y="3573016"/>
            <a:chExt cx="7776864" cy="3136414"/>
          </a:xfrm>
        </p:grpSpPr>
        <p:pic>
          <p:nvPicPr>
            <p:cNvPr id="1026" name="Picture 2"/>
            <p:cNvPicPr>
              <a:picLocks noChangeAspect="1" noChangeArrowheads="1"/>
            </p:cNvPicPr>
            <p:nvPr/>
          </p:nvPicPr>
          <p:blipFill>
            <a:blip r:embed="rId2" cstate="print"/>
            <a:srcRect/>
            <a:stretch>
              <a:fillRect/>
            </a:stretch>
          </p:blipFill>
          <p:spPr bwMode="auto">
            <a:xfrm>
              <a:off x="683568" y="3573016"/>
              <a:ext cx="7776864" cy="2949277"/>
            </a:xfrm>
            <a:prstGeom prst="rect">
              <a:avLst/>
            </a:prstGeom>
            <a:ln>
              <a:headEnd/>
              <a:tailEnd/>
            </a:ln>
          </p:spPr>
          <p:style>
            <a:lnRef idx="2">
              <a:schemeClr val="dk1"/>
            </a:lnRef>
            <a:fillRef idx="1">
              <a:schemeClr val="lt1"/>
            </a:fillRef>
            <a:effectRef idx="0">
              <a:schemeClr val="dk1"/>
            </a:effectRef>
            <a:fontRef idx="minor">
              <a:schemeClr val="dk1"/>
            </a:fontRef>
          </p:style>
        </p:pic>
        <p:sp>
          <p:nvSpPr>
            <p:cNvPr id="5" name="TextBox 4"/>
            <p:cNvSpPr txBox="1"/>
            <p:nvPr/>
          </p:nvSpPr>
          <p:spPr>
            <a:xfrm>
              <a:off x="2339752" y="6309320"/>
              <a:ext cx="4680520"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lvl="1" algn="ctr"/>
              <a:r>
                <a:rPr lang="en-US" altLang="ko-KR" sz="2000" dirty="0" err="1" smtClean="0"/>
                <a:t>Centrilobular</a:t>
              </a:r>
              <a:r>
                <a:rPr lang="en-US" altLang="ko-KR" sz="2000" dirty="0" smtClean="0"/>
                <a:t> ground-glass opacities</a:t>
              </a:r>
              <a:endParaRPr lang="ko-KR" altLang="en-US" dirty="0"/>
            </a:p>
          </p:txBody>
        </p:sp>
      </p:grpSp>
      <p:sp>
        <p:nvSpPr>
          <p:cNvPr id="7" name="TextBox 6"/>
          <p:cNvSpPr txBox="1"/>
          <p:nvPr/>
        </p:nvSpPr>
        <p:spPr>
          <a:xfrm>
            <a:off x="395536" y="6550223"/>
            <a:ext cx="8496944" cy="307777"/>
          </a:xfrm>
          <a:prstGeom prst="rect">
            <a:avLst/>
          </a:prstGeom>
          <a:noFill/>
        </p:spPr>
        <p:txBody>
          <a:bodyPr wrap="square" rtlCol="0">
            <a:spAutoFit/>
          </a:bodyPr>
          <a:lstStyle/>
          <a:p>
            <a:pPr algn="r"/>
            <a:r>
              <a:rPr lang="en-US" altLang="ko-KR" sz="1400" i="1" u="sng" dirty="0" err="1" smtClean="0">
                <a:latin typeface="Arial" pitchFamily="34" charset="0"/>
                <a:cs typeface="Arial" pitchFamily="34" charset="0"/>
              </a:rPr>
              <a:t>RadioGraphics</a:t>
            </a:r>
            <a:r>
              <a:rPr lang="en-US" altLang="ko-KR" sz="1400" i="1" dirty="0" smtClean="0">
                <a:latin typeface="Arial" pitchFamily="34" charset="0"/>
                <a:cs typeface="Arial" pitchFamily="34" charset="0"/>
              </a:rPr>
              <a:t>  2009; 29:1921-1938</a:t>
            </a:r>
            <a:endParaRPr lang="ko-KR" altLang="en-US" sz="1400" i="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l"/>
            <a:r>
              <a:rPr lang="en-US" altLang="ko-KR" b="1" dirty="0" smtClean="0">
                <a:ln w="12700">
                  <a:solidFill>
                    <a:schemeClr val="tx2">
                      <a:satMod val="155000"/>
                    </a:schemeClr>
                  </a:solidFill>
                  <a:prstDash val="solid"/>
                </a:ln>
                <a:latin typeface="Arial" charset="0"/>
              </a:rPr>
              <a:t>IMAGING FEATURES</a:t>
            </a:r>
            <a:endParaRPr lang="ko-KR" altLang="en-US" dirty="0"/>
          </a:p>
        </p:txBody>
      </p:sp>
      <p:pic>
        <p:nvPicPr>
          <p:cNvPr id="3074" name="Picture 2"/>
          <p:cNvPicPr>
            <a:picLocks noChangeAspect="1" noChangeArrowheads="1"/>
          </p:cNvPicPr>
          <p:nvPr/>
        </p:nvPicPr>
        <p:blipFill>
          <a:blip r:embed="rId3" cstate="print"/>
          <a:srcRect t="2645"/>
          <a:stretch>
            <a:fillRect/>
          </a:stretch>
        </p:blipFill>
        <p:spPr bwMode="auto">
          <a:xfrm>
            <a:off x="1475656" y="1340768"/>
            <a:ext cx="6146158" cy="5301208"/>
          </a:xfrm>
          <a:prstGeom prst="rect">
            <a:avLst/>
          </a:prstGeom>
          <a:ln>
            <a:headEnd/>
            <a:tailEnd/>
          </a:ln>
        </p:spPr>
        <p:style>
          <a:lnRef idx="2">
            <a:schemeClr val="dk1"/>
          </a:lnRef>
          <a:fillRef idx="1">
            <a:schemeClr val="lt1"/>
          </a:fillRef>
          <a:effectRef idx="0">
            <a:schemeClr val="dk1"/>
          </a:effectRef>
          <a:fontRef idx="minor">
            <a:schemeClr val="dk1"/>
          </a:fontRef>
        </p:style>
      </p:pic>
      <p:sp>
        <p:nvSpPr>
          <p:cNvPr id="6" name="TextBox 5"/>
          <p:cNvSpPr txBox="1"/>
          <p:nvPr/>
        </p:nvSpPr>
        <p:spPr>
          <a:xfrm>
            <a:off x="1331640" y="6309320"/>
            <a:ext cx="6480720"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lvl="1" algn="ctr"/>
            <a:r>
              <a:rPr lang="en-US" altLang="ko-KR" sz="2000" dirty="0" smtClean="0"/>
              <a:t>Patchy ground-glass opacities, and air trapping</a:t>
            </a:r>
            <a:endParaRPr lang="ko-KR" altLang="en-US" dirty="0"/>
          </a:p>
        </p:txBody>
      </p:sp>
      <p:sp>
        <p:nvSpPr>
          <p:cNvPr id="9" name="TextBox 8"/>
          <p:cNvSpPr txBox="1"/>
          <p:nvPr/>
        </p:nvSpPr>
        <p:spPr>
          <a:xfrm>
            <a:off x="251520" y="1412776"/>
            <a:ext cx="1512168"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lvl="1" algn="ctr"/>
            <a:r>
              <a:rPr lang="en-US" altLang="ko-KR" sz="2000" dirty="0" err="1" smtClean="0"/>
              <a:t>Inspiratory</a:t>
            </a:r>
            <a:endParaRPr lang="en-US" altLang="ko-KR" sz="2000" dirty="0" smtClean="0"/>
          </a:p>
        </p:txBody>
      </p:sp>
      <p:sp>
        <p:nvSpPr>
          <p:cNvPr id="10" name="TextBox 9"/>
          <p:cNvSpPr txBox="1"/>
          <p:nvPr/>
        </p:nvSpPr>
        <p:spPr>
          <a:xfrm>
            <a:off x="251520" y="4221088"/>
            <a:ext cx="1512168"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lvl="1" algn="ctr"/>
            <a:r>
              <a:rPr lang="en-US" altLang="ko-KR" sz="2000" dirty="0" smtClean="0"/>
              <a:t>Expiratory</a:t>
            </a:r>
          </a:p>
        </p:txBody>
      </p:sp>
      <p:sp>
        <p:nvSpPr>
          <p:cNvPr id="7" name="TextBox 6"/>
          <p:cNvSpPr txBox="1"/>
          <p:nvPr/>
        </p:nvSpPr>
        <p:spPr>
          <a:xfrm>
            <a:off x="395536" y="6550223"/>
            <a:ext cx="8496944" cy="307777"/>
          </a:xfrm>
          <a:prstGeom prst="rect">
            <a:avLst/>
          </a:prstGeom>
          <a:noFill/>
        </p:spPr>
        <p:txBody>
          <a:bodyPr wrap="square" rtlCol="0">
            <a:spAutoFit/>
          </a:bodyPr>
          <a:lstStyle/>
          <a:p>
            <a:pPr algn="r"/>
            <a:r>
              <a:rPr lang="en-US" altLang="ko-KR" sz="1400" i="1" u="sng" dirty="0" err="1" smtClean="0">
                <a:latin typeface="Arial" pitchFamily="34" charset="0"/>
                <a:cs typeface="Arial" pitchFamily="34" charset="0"/>
              </a:rPr>
              <a:t>RadioGraphics</a:t>
            </a:r>
            <a:r>
              <a:rPr lang="en-US" altLang="ko-KR" sz="1400" i="1" dirty="0" smtClean="0">
                <a:latin typeface="Arial" pitchFamily="34" charset="0"/>
                <a:cs typeface="Arial" pitchFamily="34" charset="0"/>
              </a:rPr>
              <a:t>  2009; 29:1921-1938</a:t>
            </a:r>
            <a:endParaRPr lang="ko-KR" altLang="en-US" sz="1400" i="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l"/>
            <a:r>
              <a:rPr lang="en-US" altLang="ko-KR" b="1" dirty="0" smtClean="0">
                <a:ln w="12700">
                  <a:solidFill>
                    <a:schemeClr val="tx2">
                      <a:satMod val="155000"/>
                    </a:schemeClr>
                  </a:solidFill>
                  <a:prstDash val="solid"/>
                </a:ln>
                <a:latin typeface="Arial" charset="0"/>
              </a:rPr>
              <a:t>IMAGING FEATURES</a:t>
            </a:r>
            <a:endParaRPr lang="ko-KR" altLang="en-US" dirty="0"/>
          </a:p>
        </p:txBody>
      </p:sp>
      <p:sp>
        <p:nvSpPr>
          <p:cNvPr id="3" name="내용 개체 틀 2"/>
          <p:cNvSpPr>
            <a:spLocks noGrp="1"/>
          </p:cNvSpPr>
          <p:nvPr>
            <p:ph idx="1"/>
          </p:nvPr>
        </p:nvSpPr>
        <p:spPr>
          <a:xfrm>
            <a:off x="467544" y="1196752"/>
            <a:ext cx="8229600" cy="4741987"/>
          </a:xfrm>
        </p:spPr>
        <p:txBody>
          <a:bodyPr>
            <a:normAutofit/>
          </a:bodyPr>
          <a:lstStyle/>
          <a:p>
            <a:pPr lvl="1"/>
            <a:r>
              <a:rPr lang="en-US" altLang="ko-KR" dirty="0" smtClean="0"/>
              <a:t>Insidious onset with fibrosis</a:t>
            </a:r>
          </a:p>
          <a:p>
            <a:pPr lvl="2"/>
            <a:r>
              <a:rPr lang="en-US" altLang="ko-KR" dirty="0" smtClean="0"/>
              <a:t>Reticulation</a:t>
            </a:r>
          </a:p>
          <a:p>
            <a:pPr lvl="2"/>
            <a:r>
              <a:rPr lang="en-US" altLang="ko-KR" dirty="0" err="1" smtClean="0"/>
              <a:t>Peribronchovascular</a:t>
            </a:r>
            <a:r>
              <a:rPr lang="en-US" altLang="ko-KR" dirty="0" smtClean="0"/>
              <a:t> interstitial thickening</a:t>
            </a:r>
          </a:p>
          <a:p>
            <a:pPr lvl="2"/>
            <a:r>
              <a:rPr lang="en-US" altLang="ko-KR" dirty="0" smtClean="0"/>
              <a:t>Honeycombing</a:t>
            </a:r>
          </a:p>
          <a:p>
            <a:pPr lvl="2"/>
            <a:r>
              <a:rPr lang="en-US" altLang="ko-KR" dirty="0" smtClean="0"/>
              <a:t>Sparing of extreme basal lung</a:t>
            </a:r>
            <a:endParaRPr lang="ko-KR" altLang="en-US" dirty="0"/>
          </a:p>
        </p:txBody>
      </p:sp>
      <p:pic>
        <p:nvPicPr>
          <p:cNvPr id="2051" name="Picture 3"/>
          <p:cNvPicPr>
            <a:picLocks noChangeAspect="1" noChangeArrowheads="1"/>
          </p:cNvPicPr>
          <p:nvPr/>
        </p:nvPicPr>
        <p:blipFill>
          <a:blip r:embed="rId2" cstate="print"/>
          <a:srcRect/>
          <a:stretch>
            <a:fillRect/>
          </a:stretch>
        </p:blipFill>
        <p:spPr bwMode="auto">
          <a:xfrm>
            <a:off x="179512" y="3501008"/>
            <a:ext cx="8748309" cy="3024336"/>
          </a:xfrm>
          <a:prstGeom prst="rect">
            <a:avLst/>
          </a:prstGeom>
          <a:ln>
            <a:headEnd/>
            <a:tailEnd/>
          </a:ln>
        </p:spPr>
        <p:style>
          <a:lnRef idx="2">
            <a:schemeClr val="dk1"/>
          </a:lnRef>
          <a:fillRef idx="1">
            <a:schemeClr val="lt1"/>
          </a:fillRef>
          <a:effectRef idx="0">
            <a:schemeClr val="dk1"/>
          </a:effectRef>
          <a:fontRef idx="minor">
            <a:schemeClr val="dk1"/>
          </a:fontRef>
        </p:style>
      </p:pic>
      <p:sp>
        <p:nvSpPr>
          <p:cNvPr id="5" name="TextBox 4"/>
          <p:cNvSpPr txBox="1"/>
          <p:nvPr/>
        </p:nvSpPr>
        <p:spPr>
          <a:xfrm>
            <a:off x="395536" y="6550223"/>
            <a:ext cx="8496944" cy="307777"/>
          </a:xfrm>
          <a:prstGeom prst="rect">
            <a:avLst/>
          </a:prstGeom>
          <a:noFill/>
        </p:spPr>
        <p:txBody>
          <a:bodyPr wrap="square" rtlCol="0">
            <a:spAutoFit/>
          </a:bodyPr>
          <a:lstStyle/>
          <a:p>
            <a:pPr algn="r"/>
            <a:r>
              <a:rPr lang="en-US" altLang="ko-KR" sz="1400" i="1" u="sng" dirty="0" err="1" smtClean="0">
                <a:latin typeface="Arial" pitchFamily="34" charset="0"/>
                <a:cs typeface="Arial" pitchFamily="34" charset="0"/>
              </a:rPr>
              <a:t>RadioGraphics</a:t>
            </a:r>
            <a:r>
              <a:rPr lang="en-US" altLang="ko-KR" sz="1400" i="1" dirty="0" smtClean="0">
                <a:latin typeface="Arial" pitchFamily="34" charset="0"/>
                <a:cs typeface="Arial" pitchFamily="34" charset="0"/>
              </a:rPr>
              <a:t>  2009; 29:1921-1938</a:t>
            </a:r>
            <a:endParaRPr lang="ko-KR" altLang="en-US" sz="1400" i="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pPr algn="l"/>
            <a:r>
              <a:rPr lang="en-US" altLang="ko-KR" b="1" dirty="0" smtClean="0">
                <a:ln w="12700">
                  <a:solidFill>
                    <a:schemeClr val="tx2">
                      <a:satMod val="155000"/>
                    </a:schemeClr>
                  </a:solidFill>
                  <a:prstDash val="solid"/>
                </a:ln>
                <a:latin typeface="Arial" charset="0"/>
              </a:rPr>
              <a:t>HISTOLOGIC FEATURES</a:t>
            </a:r>
            <a:endParaRPr lang="ko-KR" altLang="en-US" dirty="0"/>
          </a:p>
        </p:txBody>
      </p:sp>
      <p:sp>
        <p:nvSpPr>
          <p:cNvPr id="3" name="내용 개체 틀 2"/>
          <p:cNvSpPr>
            <a:spLocks noGrp="1"/>
          </p:cNvSpPr>
          <p:nvPr>
            <p:ph idx="1"/>
          </p:nvPr>
        </p:nvSpPr>
        <p:spPr>
          <a:xfrm>
            <a:off x="251520" y="1700808"/>
            <a:ext cx="4536504" cy="4525963"/>
          </a:xfrm>
        </p:spPr>
        <p:txBody>
          <a:bodyPr>
            <a:normAutofit fontScale="85000" lnSpcReduction="10000"/>
          </a:bodyPr>
          <a:lstStyle/>
          <a:p>
            <a:r>
              <a:rPr lang="en-US" altLang="ko-KR" dirty="0" smtClean="0"/>
              <a:t>Acute stages</a:t>
            </a:r>
          </a:p>
          <a:p>
            <a:pPr lvl="1"/>
            <a:r>
              <a:rPr lang="en-US" altLang="ko-KR" dirty="0" smtClean="0"/>
              <a:t>Interstitial lymphocytes infiltrates </a:t>
            </a:r>
          </a:p>
          <a:p>
            <a:pPr lvl="1"/>
            <a:r>
              <a:rPr lang="en-US" altLang="ko-KR" dirty="0" err="1" smtClean="0"/>
              <a:t>Bronchiolitis</a:t>
            </a:r>
            <a:r>
              <a:rPr lang="en-US" altLang="ko-KR" dirty="0" smtClean="0"/>
              <a:t> </a:t>
            </a:r>
            <a:r>
              <a:rPr lang="en-US" altLang="ko-KR" dirty="0" err="1" smtClean="0"/>
              <a:t>obliterans</a:t>
            </a:r>
            <a:endParaRPr lang="en-US" altLang="ko-KR" dirty="0" smtClean="0"/>
          </a:p>
          <a:p>
            <a:pPr lvl="1"/>
            <a:r>
              <a:rPr lang="en-US" altLang="ko-KR" dirty="0" smtClean="0"/>
              <a:t>Non-</a:t>
            </a:r>
            <a:r>
              <a:rPr lang="en-US" altLang="ko-KR" dirty="0" err="1" smtClean="0"/>
              <a:t>caseating</a:t>
            </a:r>
            <a:r>
              <a:rPr lang="en-US" altLang="ko-KR" dirty="0" smtClean="0"/>
              <a:t> </a:t>
            </a:r>
            <a:r>
              <a:rPr lang="en-US" altLang="ko-KR" dirty="0" err="1" smtClean="0"/>
              <a:t>granulomas</a:t>
            </a:r>
            <a:endParaRPr lang="en-US" altLang="ko-KR" dirty="0" smtClean="0"/>
          </a:p>
          <a:p>
            <a:pPr lvl="1"/>
            <a:r>
              <a:rPr lang="en-US" altLang="ko-KR" dirty="0" smtClean="0"/>
              <a:t>Macrophages with foamy cytoplasm</a:t>
            </a:r>
          </a:p>
          <a:p>
            <a:r>
              <a:rPr lang="en-US" altLang="ko-KR" dirty="0" smtClean="0"/>
              <a:t>Chronic stages</a:t>
            </a:r>
          </a:p>
          <a:p>
            <a:pPr lvl="1"/>
            <a:r>
              <a:rPr lang="en-US" altLang="ko-KR" dirty="0" smtClean="0"/>
              <a:t>Fibrosis</a:t>
            </a:r>
          </a:p>
          <a:p>
            <a:pPr lvl="1"/>
            <a:r>
              <a:rPr lang="en-US" altLang="ko-KR" dirty="0" smtClean="0"/>
              <a:t>Even though emphysema</a:t>
            </a:r>
          </a:p>
        </p:txBody>
      </p:sp>
      <p:pic>
        <p:nvPicPr>
          <p:cNvPr id="3074" name="Picture 2"/>
          <p:cNvPicPr>
            <a:picLocks noChangeAspect="1" noChangeArrowheads="1"/>
          </p:cNvPicPr>
          <p:nvPr/>
        </p:nvPicPr>
        <p:blipFill>
          <a:blip r:embed="rId3" cstate="print"/>
          <a:srcRect/>
          <a:stretch>
            <a:fillRect/>
          </a:stretch>
        </p:blipFill>
        <p:spPr bwMode="auto">
          <a:xfrm>
            <a:off x="4788024" y="1340768"/>
            <a:ext cx="3771900" cy="2819400"/>
          </a:xfrm>
          <a:prstGeom prst="rect">
            <a:avLst/>
          </a:prstGeom>
          <a:ln>
            <a:headEnd/>
            <a:tailEnd/>
          </a:ln>
        </p:spPr>
        <p:style>
          <a:lnRef idx="2">
            <a:schemeClr val="dk1"/>
          </a:lnRef>
          <a:fillRef idx="1">
            <a:schemeClr val="lt1"/>
          </a:fillRef>
          <a:effectRef idx="0">
            <a:schemeClr val="dk1"/>
          </a:effectRef>
          <a:fontRef idx="minor">
            <a:schemeClr val="dk1"/>
          </a:fontRef>
        </p:style>
      </p:pic>
      <p:pic>
        <p:nvPicPr>
          <p:cNvPr id="3075" name="Picture 3"/>
          <p:cNvPicPr>
            <a:picLocks noChangeAspect="1" noChangeArrowheads="1"/>
          </p:cNvPicPr>
          <p:nvPr/>
        </p:nvPicPr>
        <p:blipFill>
          <a:blip r:embed="rId4" cstate="print"/>
          <a:srcRect/>
          <a:stretch>
            <a:fillRect/>
          </a:stretch>
        </p:blipFill>
        <p:spPr bwMode="auto">
          <a:xfrm>
            <a:off x="4788024" y="1556792"/>
            <a:ext cx="3808214" cy="2592288"/>
          </a:xfrm>
          <a:prstGeom prst="rect">
            <a:avLst/>
          </a:prstGeom>
          <a:ln>
            <a:headEnd/>
            <a:tailEnd/>
          </a:ln>
        </p:spPr>
        <p:style>
          <a:lnRef idx="2">
            <a:schemeClr val="dk1"/>
          </a:lnRef>
          <a:fillRef idx="1">
            <a:schemeClr val="lt1"/>
          </a:fillRef>
          <a:effectRef idx="0">
            <a:schemeClr val="dk1"/>
          </a:effectRef>
          <a:fontRef idx="minor">
            <a:schemeClr val="dk1"/>
          </a:fontRef>
        </p:style>
      </p:pic>
      <p:pic>
        <p:nvPicPr>
          <p:cNvPr id="3076" name="Picture 4"/>
          <p:cNvPicPr>
            <a:picLocks noChangeAspect="1" noChangeArrowheads="1"/>
          </p:cNvPicPr>
          <p:nvPr/>
        </p:nvPicPr>
        <p:blipFill>
          <a:blip r:embed="rId5" cstate="print"/>
          <a:srcRect/>
          <a:stretch>
            <a:fillRect/>
          </a:stretch>
        </p:blipFill>
        <p:spPr bwMode="auto">
          <a:xfrm>
            <a:off x="4788024" y="1772816"/>
            <a:ext cx="3793302" cy="2592288"/>
          </a:xfrm>
          <a:prstGeom prst="rect">
            <a:avLst/>
          </a:prstGeom>
          <a:ln>
            <a:headEnd/>
            <a:tailEnd/>
          </a:ln>
        </p:spPr>
        <p:style>
          <a:lnRef idx="2">
            <a:schemeClr val="dk1"/>
          </a:lnRef>
          <a:fillRef idx="1">
            <a:schemeClr val="lt1"/>
          </a:fillRef>
          <a:effectRef idx="0">
            <a:schemeClr val="dk1"/>
          </a:effectRef>
          <a:fontRef idx="minor">
            <a:schemeClr val="dk1"/>
          </a:fontRef>
        </p:style>
      </p:pic>
      <p:pic>
        <p:nvPicPr>
          <p:cNvPr id="3077" name="Picture 5"/>
          <p:cNvPicPr>
            <a:picLocks noChangeAspect="1" noChangeArrowheads="1"/>
          </p:cNvPicPr>
          <p:nvPr/>
        </p:nvPicPr>
        <p:blipFill>
          <a:blip r:embed="rId6" cstate="print"/>
          <a:srcRect/>
          <a:stretch>
            <a:fillRect/>
          </a:stretch>
        </p:blipFill>
        <p:spPr bwMode="auto">
          <a:xfrm>
            <a:off x="4788024" y="1988840"/>
            <a:ext cx="3816424" cy="2682098"/>
          </a:xfrm>
          <a:prstGeom prst="rect">
            <a:avLst/>
          </a:prstGeom>
          <a:ln>
            <a:headEnd/>
            <a:tailEnd/>
          </a:ln>
        </p:spPr>
        <p:style>
          <a:lnRef idx="2">
            <a:schemeClr val="dk1"/>
          </a:lnRef>
          <a:fillRef idx="1">
            <a:schemeClr val="lt1"/>
          </a:fillRef>
          <a:effectRef idx="0">
            <a:schemeClr val="dk1"/>
          </a:effectRef>
          <a:fontRef idx="minor">
            <a:schemeClr val="dk1"/>
          </a:fontRef>
        </p:style>
      </p:pic>
      <p:pic>
        <p:nvPicPr>
          <p:cNvPr id="3078" name="Picture 6"/>
          <p:cNvPicPr>
            <a:picLocks noChangeAspect="1" noChangeArrowheads="1"/>
          </p:cNvPicPr>
          <p:nvPr/>
        </p:nvPicPr>
        <p:blipFill>
          <a:blip r:embed="rId7" cstate="print"/>
          <a:srcRect/>
          <a:stretch>
            <a:fillRect/>
          </a:stretch>
        </p:blipFill>
        <p:spPr bwMode="auto">
          <a:xfrm>
            <a:off x="5292080" y="2204864"/>
            <a:ext cx="2979614" cy="4016000"/>
          </a:xfrm>
          <a:prstGeom prst="rect">
            <a:avLst/>
          </a:prstGeom>
          <a:ln>
            <a:headEnd/>
            <a:tailEnd/>
          </a:ln>
        </p:spPr>
        <p:style>
          <a:lnRef idx="2">
            <a:schemeClr val="dk1"/>
          </a:lnRef>
          <a:fillRef idx="1">
            <a:schemeClr val="lt1"/>
          </a:fillRef>
          <a:effectRef idx="0">
            <a:schemeClr val="dk1"/>
          </a:effectRef>
          <a:fontRef idx="minor">
            <a:schemeClr val="dk1"/>
          </a:fontRef>
        </p:style>
      </p:pic>
      <p:pic>
        <p:nvPicPr>
          <p:cNvPr id="3079" name="Picture 7"/>
          <p:cNvPicPr>
            <a:picLocks noChangeAspect="1" noChangeArrowheads="1"/>
          </p:cNvPicPr>
          <p:nvPr/>
        </p:nvPicPr>
        <p:blipFill>
          <a:blip r:embed="rId8" cstate="print"/>
          <a:srcRect/>
          <a:stretch>
            <a:fillRect/>
          </a:stretch>
        </p:blipFill>
        <p:spPr bwMode="auto">
          <a:xfrm>
            <a:off x="4788024" y="2420888"/>
            <a:ext cx="3833445" cy="3888433"/>
          </a:xfrm>
          <a:prstGeom prst="rect">
            <a:avLst/>
          </a:prstGeom>
          <a:ln>
            <a:headEnd/>
            <a:tailEnd/>
          </a:ln>
        </p:spPr>
        <p:style>
          <a:lnRef idx="2">
            <a:schemeClr val="dk1"/>
          </a:lnRef>
          <a:fillRef idx="1">
            <a:schemeClr val="lt1"/>
          </a:fillRef>
          <a:effectRef idx="0">
            <a:schemeClr val="dk1"/>
          </a:effectRef>
          <a:fontRef idx="minor">
            <a:schemeClr val="dk1"/>
          </a:fontRef>
        </p:style>
      </p:pic>
      <p:sp>
        <p:nvSpPr>
          <p:cNvPr id="14" name="TextBox 13"/>
          <p:cNvSpPr txBox="1"/>
          <p:nvPr/>
        </p:nvSpPr>
        <p:spPr>
          <a:xfrm>
            <a:off x="395536" y="6381328"/>
            <a:ext cx="8424936" cy="307777"/>
          </a:xfrm>
          <a:prstGeom prst="rect">
            <a:avLst/>
          </a:prstGeom>
          <a:noFill/>
        </p:spPr>
        <p:txBody>
          <a:bodyPr wrap="square" rtlCol="0">
            <a:spAutoFit/>
          </a:bodyPr>
          <a:lstStyle/>
          <a:p>
            <a:pPr marL="0" lvl="1" algn="r"/>
            <a:r>
              <a:rPr lang="en-US" altLang="ko-KR" sz="1400" i="1" dirty="0" smtClean="0">
                <a:latin typeface="Arial" pitchFamily="34" charset="0"/>
                <a:cs typeface="Arial" pitchFamily="34" charset="0"/>
                <a:hlinkClick r:id="" action="ppaction://hlinkfile" tooltip="Chest."/>
              </a:rPr>
              <a:t>Chest.</a:t>
            </a:r>
            <a:r>
              <a:rPr lang="en-US" altLang="ko-KR" sz="1400" i="1" dirty="0" smtClean="0">
                <a:latin typeface="Arial" pitchFamily="34" charset="0"/>
                <a:cs typeface="Arial" pitchFamily="34" charset="0"/>
              </a:rPr>
              <a:t> 1982 Feb;81(2):142-6 /  </a:t>
            </a:r>
            <a:r>
              <a:rPr lang="en-US" altLang="ko-KR" sz="1400" i="1" dirty="0" smtClean="0">
                <a:latin typeface="Arial" pitchFamily="34" charset="0"/>
                <a:cs typeface="Arial" pitchFamily="34" charset="0"/>
                <a:hlinkClick r:id="" action="ppaction://hlinkfile" tooltip="Thorax."/>
              </a:rPr>
              <a:t>Thorax.</a:t>
            </a:r>
            <a:r>
              <a:rPr lang="en-US" altLang="ko-KR" sz="1400" i="1" dirty="0" smtClean="0">
                <a:latin typeface="Arial" pitchFamily="34" charset="0"/>
                <a:cs typeface="Arial" pitchFamily="34" charset="0"/>
              </a:rPr>
              <a:t> 1968 Sep;23(5):469-89</a:t>
            </a:r>
            <a:endParaRPr lang="ko-KR" altLang="en-US" sz="1400" i="1"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additive="base">
                                        <p:cTn id="13" dur="500" fill="hold"/>
                                        <p:tgtEl>
                                          <p:spTgt spid="3075"/>
                                        </p:tgtEl>
                                        <p:attrNameLst>
                                          <p:attrName>ppt_x</p:attrName>
                                        </p:attrNameLst>
                                      </p:cBhvr>
                                      <p:tavLst>
                                        <p:tav tm="0">
                                          <p:val>
                                            <p:strVal val="#ppt_x"/>
                                          </p:val>
                                        </p:tav>
                                        <p:tav tm="100000">
                                          <p:val>
                                            <p:strVal val="#ppt_x"/>
                                          </p:val>
                                        </p:tav>
                                      </p:tavLst>
                                    </p:anim>
                                    <p:anim calcmode="lin" valueType="num">
                                      <p:cBhvr additive="base">
                                        <p:cTn id="14"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6"/>
                                        </p:tgtEl>
                                        <p:attrNameLst>
                                          <p:attrName>style.visibility</p:attrName>
                                        </p:attrNameLst>
                                      </p:cBhvr>
                                      <p:to>
                                        <p:strVal val="visible"/>
                                      </p:to>
                                    </p:set>
                                    <p:anim calcmode="lin" valueType="num">
                                      <p:cBhvr additive="base">
                                        <p:cTn id="19" dur="500" fill="hold"/>
                                        <p:tgtEl>
                                          <p:spTgt spid="3076"/>
                                        </p:tgtEl>
                                        <p:attrNameLst>
                                          <p:attrName>ppt_x</p:attrName>
                                        </p:attrNameLst>
                                      </p:cBhvr>
                                      <p:tavLst>
                                        <p:tav tm="0">
                                          <p:val>
                                            <p:strVal val="#ppt_x"/>
                                          </p:val>
                                        </p:tav>
                                        <p:tav tm="100000">
                                          <p:val>
                                            <p:strVal val="#ppt_x"/>
                                          </p:val>
                                        </p:tav>
                                      </p:tavLst>
                                    </p:anim>
                                    <p:anim calcmode="lin" valueType="num">
                                      <p:cBhvr additive="base">
                                        <p:cTn id="20"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7"/>
                                        </p:tgtEl>
                                        <p:attrNameLst>
                                          <p:attrName>style.visibility</p:attrName>
                                        </p:attrNameLst>
                                      </p:cBhvr>
                                      <p:to>
                                        <p:strVal val="visible"/>
                                      </p:to>
                                    </p:set>
                                    <p:anim calcmode="lin" valueType="num">
                                      <p:cBhvr additive="base">
                                        <p:cTn id="25" dur="500" fill="hold"/>
                                        <p:tgtEl>
                                          <p:spTgt spid="3077"/>
                                        </p:tgtEl>
                                        <p:attrNameLst>
                                          <p:attrName>ppt_x</p:attrName>
                                        </p:attrNameLst>
                                      </p:cBhvr>
                                      <p:tavLst>
                                        <p:tav tm="0">
                                          <p:val>
                                            <p:strVal val="#ppt_x"/>
                                          </p:val>
                                        </p:tav>
                                        <p:tav tm="100000">
                                          <p:val>
                                            <p:strVal val="#ppt_x"/>
                                          </p:val>
                                        </p:tav>
                                      </p:tavLst>
                                    </p:anim>
                                    <p:anim calcmode="lin" valueType="num">
                                      <p:cBhvr additive="base">
                                        <p:cTn id="26"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8"/>
                                        </p:tgtEl>
                                        <p:attrNameLst>
                                          <p:attrName>style.visibility</p:attrName>
                                        </p:attrNameLst>
                                      </p:cBhvr>
                                      <p:to>
                                        <p:strVal val="visible"/>
                                      </p:to>
                                    </p:set>
                                    <p:anim calcmode="lin" valueType="num">
                                      <p:cBhvr additive="base">
                                        <p:cTn id="31" dur="500" fill="hold"/>
                                        <p:tgtEl>
                                          <p:spTgt spid="3078"/>
                                        </p:tgtEl>
                                        <p:attrNameLst>
                                          <p:attrName>ppt_x</p:attrName>
                                        </p:attrNameLst>
                                      </p:cBhvr>
                                      <p:tavLst>
                                        <p:tav tm="0">
                                          <p:val>
                                            <p:strVal val="#ppt_x"/>
                                          </p:val>
                                        </p:tav>
                                        <p:tav tm="100000">
                                          <p:val>
                                            <p:strVal val="#ppt_x"/>
                                          </p:val>
                                        </p:tav>
                                      </p:tavLst>
                                    </p:anim>
                                    <p:anim calcmode="lin" valueType="num">
                                      <p:cBhvr additive="base">
                                        <p:cTn id="32"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079"/>
                                        </p:tgtEl>
                                        <p:attrNameLst>
                                          <p:attrName>style.visibility</p:attrName>
                                        </p:attrNameLst>
                                      </p:cBhvr>
                                      <p:to>
                                        <p:strVal val="visible"/>
                                      </p:to>
                                    </p:set>
                                    <p:anim calcmode="lin" valueType="num">
                                      <p:cBhvr additive="base">
                                        <p:cTn id="37" dur="500" fill="hold"/>
                                        <p:tgtEl>
                                          <p:spTgt spid="3079"/>
                                        </p:tgtEl>
                                        <p:attrNameLst>
                                          <p:attrName>ppt_x</p:attrName>
                                        </p:attrNameLst>
                                      </p:cBhvr>
                                      <p:tavLst>
                                        <p:tav tm="0">
                                          <p:val>
                                            <p:strVal val="#ppt_x"/>
                                          </p:val>
                                        </p:tav>
                                        <p:tav tm="100000">
                                          <p:val>
                                            <p:strVal val="#ppt_x"/>
                                          </p:val>
                                        </p:tav>
                                      </p:tavLst>
                                    </p:anim>
                                    <p:anim calcmode="lin" valueType="num">
                                      <p:cBhvr additive="base">
                                        <p:cTn id="38" dur="500" fill="hold"/>
                                        <p:tgtEl>
                                          <p:spTgt spid="30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pPr algn="l"/>
            <a:r>
              <a:rPr lang="en-US" altLang="ko-KR" b="1" dirty="0" smtClean="0">
                <a:ln w="12700">
                  <a:solidFill>
                    <a:schemeClr val="tx2">
                      <a:satMod val="155000"/>
                    </a:schemeClr>
                  </a:solidFill>
                  <a:prstDash val="solid"/>
                </a:ln>
                <a:latin typeface="Arial" charset="0"/>
              </a:rPr>
              <a:t>OTHER DIAGNOTIC METHODS</a:t>
            </a:r>
            <a:endParaRPr lang="ko-KR" altLang="en-US" dirty="0"/>
          </a:p>
        </p:txBody>
      </p:sp>
      <p:sp>
        <p:nvSpPr>
          <p:cNvPr id="3" name="내용 개체 틀 2"/>
          <p:cNvSpPr>
            <a:spLocks noGrp="1"/>
          </p:cNvSpPr>
          <p:nvPr>
            <p:ph idx="1"/>
          </p:nvPr>
        </p:nvSpPr>
        <p:spPr/>
        <p:txBody>
          <a:bodyPr>
            <a:normAutofit lnSpcReduction="10000"/>
          </a:bodyPr>
          <a:lstStyle/>
          <a:p>
            <a:r>
              <a:rPr lang="en-US" altLang="ko-KR" dirty="0" smtClean="0"/>
              <a:t>Pulmonary function tests</a:t>
            </a:r>
          </a:p>
          <a:p>
            <a:pPr lvl="1"/>
            <a:r>
              <a:rPr lang="en-US" altLang="ko-KR" dirty="0" smtClean="0"/>
              <a:t>Restrictive pattern with low DLCO</a:t>
            </a:r>
          </a:p>
          <a:p>
            <a:r>
              <a:rPr lang="en-US" altLang="ko-KR" dirty="0" err="1" smtClean="0"/>
              <a:t>Bronchoalveolar</a:t>
            </a:r>
            <a:r>
              <a:rPr lang="en-US" altLang="ko-KR" dirty="0" smtClean="0"/>
              <a:t> </a:t>
            </a:r>
            <a:r>
              <a:rPr lang="en-US" altLang="ko-KR" dirty="0" err="1" smtClean="0"/>
              <a:t>lavage</a:t>
            </a:r>
            <a:r>
              <a:rPr lang="en-US" altLang="ko-KR" dirty="0" smtClean="0"/>
              <a:t> </a:t>
            </a:r>
          </a:p>
          <a:p>
            <a:pPr lvl="1"/>
            <a:r>
              <a:rPr lang="en-US" altLang="ko-KR" dirty="0" smtClean="0"/>
              <a:t>Increased lymphocytes</a:t>
            </a:r>
          </a:p>
          <a:p>
            <a:pPr lvl="2"/>
            <a:r>
              <a:rPr lang="en-US" altLang="ko-KR" dirty="0" smtClean="0"/>
              <a:t>≥30% in nonsmokers, ≥20% in smokers</a:t>
            </a:r>
          </a:p>
          <a:p>
            <a:pPr lvl="1"/>
            <a:r>
              <a:rPr lang="en-US" altLang="ko-KR" dirty="0" smtClean="0"/>
              <a:t>Low CD4</a:t>
            </a:r>
            <a:r>
              <a:rPr lang="en-US" altLang="ko-KR" baseline="30000" dirty="0" smtClean="0"/>
              <a:t>+</a:t>
            </a:r>
            <a:r>
              <a:rPr lang="en-US" altLang="ko-KR" dirty="0" smtClean="0"/>
              <a:t>/CD8</a:t>
            </a:r>
            <a:r>
              <a:rPr lang="en-US" altLang="ko-KR" baseline="30000" dirty="0" smtClean="0"/>
              <a:t>+</a:t>
            </a:r>
            <a:r>
              <a:rPr lang="en-US" altLang="ko-KR" dirty="0" smtClean="0"/>
              <a:t> ratio</a:t>
            </a:r>
          </a:p>
          <a:p>
            <a:pPr lvl="2"/>
            <a:r>
              <a:rPr lang="en-US" altLang="ko-KR" dirty="0" smtClean="0"/>
              <a:t>Helpful in distinguishing from </a:t>
            </a:r>
            <a:r>
              <a:rPr lang="en-US" altLang="ko-KR" dirty="0" err="1" smtClean="0"/>
              <a:t>sarcoidosis</a:t>
            </a:r>
            <a:endParaRPr lang="en-US" altLang="ko-KR" dirty="0" smtClean="0"/>
          </a:p>
          <a:p>
            <a:r>
              <a:rPr lang="en-US" altLang="ko-KR" dirty="0" smtClean="0"/>
              <a:t>Inhalation challenge</a:t>
            </a:r>
          </a:p>
          <a:p>
            <a:r>
              <a:rPr lang="en-US" altLang="ko-KR" dirty="0" smtClean="0"/>
              <a:t>Specific antibodies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pPr algn="l"/>
            <a:r>
              <a:rPr lang="en-US" altLang="ko-KR" b="1" dirty="0" smtClean="0">
                <a:ln w="12700">
                  <a:solidFill>
                    <a:schemeClr val="tx2">
                      <a:satMod val="155000"/>
                    </a:schemeClr>
                  </a:solidFill>
                  <a:prstDash val="solid"/>
                </a:ln>
                <a:latin typeface="Arial" charset="0"/>
              </a:rPr>
              <a:t>TREATMENT</a:t>
            </a:r>
            <a:endParaRPr lang="ko-KR" altLang="en-US" dirty="0"/>
          </a:p>
        </p:txBody>
      </p:sp>
      <p:sp>
        <p:nvSpPr>
          <p:cNvPr id="3" name="내용 개체 틀 2"/>
          <p:cNvSpPr>
            <a:spLocks noGrp="1"/>
          </p:cNvSpPr>
          <p:nvPr>
            <p:ph idx="1"/>
          </p:nvPr>
        </p:nvSpPr>
        <p:spPr/>
        <p:txBody>
          <a:bodyPr>
            <a:normAutofit fontScale="77500" lnSpcReduction="20000"/>
          </a:bodyPr>
          <a:lstStyle/>
          <a:p>
            <a:r>
              <a:rPr lang="en-US" altLang="ko-KR" dirty="0" smtClean="0"/>
              <a:t>Curtailing exposure to the causal agent</a:t>
            </a:r>
          </a:p>
          <a:p>
            <a:pPr lvl="1"/>
            <a:r>
              <a:rPr lang="en-US" altLang="ko-KR" dirty="0" smtClean="0"/>
              <a:t>Eliminating it from the environment</a:t>
            </a:r>
          </a:p>
          <a:p>
            <a:pPr lvl="1"/>
            <a:r>
              <a:rPr lang="en-US" altLang="ko-KR" dirty="0" smtClean="0"/>
              <a:t>Avoiding settings where it is present</a:t>
            </a:r>
          </a:p>
          <a:p>
            <a:pPr lvl="1"/>
            <a:r>
              <a:rPr lang="en-US" altLang="ko-KR" dirty="0" smtClean="0"/>
              <a:t>Using a respirator in those settings</a:t>
            </a:r>
          </a:p>
          <a:p>
            <a:r>
              <a:rPr lang="en-US" altLang="ko-KR" dirty="0" smtClean="0"/>
              <a:t>Systemic corticosteroids</a:t>
            </a:r>
          </a:p>
          <a:p>
            <a:pPr lvl="1"/>
            <a:r>
              <a:rPr lang="en-US" altLang="ko-KR" dirty="0" smtClean="0"/>
              <a:t>40–60 mg of prednisone daily for a few days to weeks </a:t>
            </a:r>
          </a:p>
          <a:p>
            <a:pPr lvl="1"/>
            <a:r>
              <a:rPr lang="en-US" altLang="ko-KR" dirty="0" smtClean="0"/>
              <a:t>No beneficial effect on long-term prognosis</a:t>
            </a:r>
          </a:p>
          <a:p>
            <a:r>
              <a:rPr lang="en-US" altLang="ko-KR" dirty="0" smtClean="0">
                <a:cs typeface="맑은 고딕"/>
              </a:rPr>
              <a:t>Inhaled steroids and b-agonist</a:t>
            </a:r>
          </a:p>
          <a:p>
            <a:r>
              <a:rPr lang="en-US" altLang="ko-KR" dirty="0" err="1" smtClean="0">
                <a:cs typeface="맑은 고딕"/>
              </a:rPr>
              <a:t>Cytotoxic</a:t>
            </a:r>
            <a:r>
              <a:rPr lang="en-US" altLang="ko-KR" dirty="0" smtClean="0">
                <a:cs typeface="맑은 고딕"/>
              </a:rPr>
              <a:t> agents </a:t>
            </a:r>
          </a:p>
          <a:p>
            <a:pPr lvl="1"/>
            <a:r>
              <a:rPr lang="en-US" altLang="ko-KR" dirty="0" smtClean="0">
                <a:cs typeface="맑은 고딕"/>
              </a:rPr>
              <a:t>Such as </a:t>
            </a:r>
            <a:r>
              <a:rPr lang="en-US" altLang="ko-KR" dirty="0" err="1" smtClean="0">
                <a:cs typeface="맑은 고딕"/>
              </a:rPr>
              <a:t>cyclophophamide</a:t>
            </a:r>
            <a:r>
              <a:rPr lang="en-US" altLang="ko-KR" dirty="0" smtClean="0">
                <a:cs typeface="맑은 고딕"/>
              </a:rPr>
              <a:t>, cyclosporine A, and </a:t>
            </a:r>
            <a:r>
              <a:rPr lang="en-US" altLang="ko-KR" dirty="0" err="1" smtClean="0">
                <a:cs typeface="맑은 고딕"/>
              </a:rPr>
              <a:t>azathioprine</a:t>
            </a:r>
            <a:endParaRPr lang="en-US" altLang="ko-KR" dirty="0" smtClean="0">
              <a:cs typeface="맑은 고딕"/>
            </a:endParaRPr>
          </a:p>
          <a:p>
            <a:r>
              <a:rPr lang="en-US" altLang="ko-KR" dirty="0" smtClean="0">
                <a:cs typeface="맑은 고딕"/>
              </a:rPr>
              <a:t>Lung transplantation</a:t>
            </a:r>
            <a:endParaRPr lang="en-US" altLang="ko-KR" dirty="0" smtClean="0"/>
          </a:p>
        </p:txBody>
      </p:sp>
      <p:sp>
        <p:nvSpPr>
          <p:cNvPr id="4" name="TextBox 3"/>
          <p:cNvSpPr txBox="1"/>
          <p:nvPr/>
        </p:nvSpPr>
        <p:spPr>
          <a:xfrm>
            <a:off x="395536" y="5949280"/>
            <a:ext cx="8496944" cy="523220"/>
          </a:xfrm>
          <a:prstGeom prst="rect">
            <a:avLst/>
          </a:prstGeom>
          <a:noFill/>
        </p:spPr>
        <p:txBody>
          <a:bodyPr wrap="square" rtlCol="0">
            <a:spAutoFit/>
          </a:bodyPr>
          <a:lstStyle/>
          <a:p>
            <a:pPr algn="r"/>
            <a:r>
              <a:rPr lang="en-US" altLang="ko-KR" sz="1400" i="1" dirty="0" smtClean="0">
                <a:latin typeface="Arial" pitchFamily="34" charset="0"/>
                <a:cs typeface="Arial" pitchFamily="34" charset="0"/>
              </a:rPr>
              <a:t>Am Rev </a:t>
            </a:r>
            <a:r>
              <a:rPr lang="en-US" altLang="ko-KR" sz="1400" i="1" dirty="0" err="1" smtClean="0">
                <a:latin typeface="Arial" pitchFamily="34" charset="0"/>
                <a:cs typeface="Arial" pitchFamily="34" charset="0"/>
              </a:rPr>
              <a:t>RespirDis</a:t>
            </a:r>
            <a:r>
              <a:rPr lang="en-US" altLang="ko-KR" sz="1400" i="1" dirty="0" smtClean="0">
                <a:latin typeface="Arial" pitchFamily="34" charset="0"/>
                <a:cs typeface="Arial" pitchFamily="34" charset="0"/>
              </a:rPr>
              <a:t>. 1992 Jan;145(1):3-5</a:t>
            </a:r>
          </a:p>
          <a:p>
            <a:pPr algn="r"/>
            <a:r>
              <a:rPr lang="en-US" altLang="ko-KR" sz="1400" i="1" dirty="0" smtClean="0">
                <a:latin typeface="Arial" pitchFamily="34" charset="0"/>
                <a:cs typeface="Arial" pitchFamily="34" charset="0"/>
              </a:rPr>
              <a:t>Murray &amp; </a:t>
            </a:r>
            <a:r>
              <a:rPr lang="en-US" altLang="ko-KR" sz="1400" i="1" dirty="0" err="1" smtClean="0">
                <a:latin typeface="Arial" pitchFamily="34" charset="0"/>
                <a:cs typeface="Arial" pitchFamily="34" charset="0"/>
              </a:rPr>
              <a:t>Nadel’s</a:t>
            </a:r>
            <a:r>
              <a:rPr lang="en-US" altLang="ko-KR" sz="1400" i="1" dirty="0" smtClean="0">
                <a:latin typeface="Arial" pitchFamily="34" charset="0"/>
                <a:cs typeface="Arial" pitchFamily="34" charset="0"/>
              </a:rPr>
              <a:t> Textbook of Respiratory Medicine, 5</a:t>
            </a:r>
            <a:r>
              <a:rPr lang="en-US" altLang="ko-KR" sz="1400" i="1" baseline="30000" dirty="0" smtClean="0">
                <a:latin typeface="Arial" pitchFamily="34" charset="0"/>
                <a:cs typeface="Arial" pitchFamily="34" charset="0"/>
              </a:rPr>
              <a:t>th</a:t>
            </a:r>
            <a:r>
              <a:rPr lang="en-US" altLang="ko-KR" sz="1400" i="1" dirty="0" smtClean="0">
                <a:latin typeface="Arial" pitchFamily="34" charset="0"/>
                <a:cs typeface="Arial" pitchFamily="34" charset="0"/>
              </a:rPr>
              <a:t> Edition</a:t>
            </a:r>
            <a:endParaRPr lang="ko-KR" altLang="ko-KR" sz="14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p:txBody>
          <a:bodyPr>
            <a:normAutofit/>
          </a:bodyPr>
          <a:lstStyle/>
          <a:p>
            <a:pPr algn="ctr">
              <a:buNone/>
            </a:pPr>
            <a:endParaRPr lang="en-US" altLang="ko-KR" sz="4400" b="1" dirty="0" smtClean="0">
              <a:latin typeface="+mj-lt"/>
            </a:endParaRPr>
          </a:p>
          <a:p>
            <a:pPr algn="ctr">
              <a:buNone/>
            </a:pPr>
            <a:r>
              <a:rPr lang="en-US" altLang="ko-KR" sz="4400" b="1" dirty="0" smtClean="0">
                <a:latin typeface="+mj-lt"/>
              </a:rPr>
              <a:t>DISEASE REVIEW</a:t>
            </a:r>
          </a:p>
          <a:p>
            <a:pPr algn="ctr">
              <a:buNone/>
            </a:pPr>
            <a:r>
              <a:rPr lang="en-US" altLang="ko-KR" sz="3600" b="1" u="sng" dirty="0" smtClean="0">
                <a:latin typeface="Arial" pitchFamily="34" charset="0"/>
                <a:cs typeface="Arial" pitchFamily="34" charset="0"/>
              </a:rPr>
              <a:t>Hypersensitivity </a:t>
            </a:r>
            <a:r>
              <a:rPr lang="en-US" altLang="ko-KR" sz="3600" b="1" u="sng" dirty="0" err="1" smtClean="0">
                <a:latin typeface="Arial" pitchFamily="34" charset="0"/>
                <a:cs typeface="Arial" pitchFamily="34" charset="0"/>
              </a:rPr>
              <a:t>Pneumonitis</a:t>
            </a:r>
            <a:endParaRPr lang="ko-KR" altLang="en-US" sz="3600" b="1" u="sng"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pPr lvl="0" algn="l" fontAlgn="auto">
              <a:spcAft>
                <a:spcPts val="0"/>
              </a:spcAft>
              <a:defRPr/>
            </a:pPr>
            <a:r>
              <a:rPr lang="en-US" altLang="ko-KR" b="1" dirty="0" smtClean="0">
                <a:ln w="12700">
                  <a:solidFill>
                    <a:schemeClr val="tx2">
                      <a:satMod val="155000"/>
                    </a:schemeClr>
                  </a:solidFill>
                  <a:prstDash val="solid"/>
                </a:ln>
                <a:latin typeface="Arial" charset="0"/>
              </a:rPr>
              <a:t>INTRODUCTION</a:t>
            </a:r>
            <a:endParaRPr lang="ko-KR" altLang="en-US" b="1" dirty="0" smtClean="0">
              <a:ln w="12700">
                <a:solidFill>
                  <a:schemeClr val="tx2">
                    <a:satMod val="155000"/>
                  </a:schemeClr>
                </a:solidFill>
                <a:prstDash val="solid"/>
              </a:ln>
              <a:latin typeface="Arial" charset="0"/>
              <a:ea typeface="Arial Unicode MS" pitchFamily="50" charset="-127"/>
              <a:cs typeface="Arial Unicode MS" pitchFamily="50" charset="-127"/>
            </a:endParaRPr>
          </a:p>
        </p:txBody>
      </p:sp>
      <p:sp>
        <p:nvSpPr>
          <p:cNvPr id="3" name="내용 개체 틀 2"/>
          <p:cNvSpPr>
            <a:spLocks noGrp="1"/>
          </p:cNvSpPr>
          <p:nvPr>
            <p:ph idx="1"/>
          </p:nvPr>
        </p:nvSpPr>
        <p:spPr/>
        <p:txBody>
          <a:bodyPr>
            <a:normAutofit/>
          </a:bodyPr>
          <a:lstStyle/>
          <a:p>
            <a:r>
              <a:rPr lang="en-US" altLang="ko-KR" dirty="0" smtClean="0"/>
              <a:t>Hypersensitivity </a:t>
            </a:r>
            <a:r>
              <a:rPr lang="en-US" altLang="ko-KR" dirty="0" err="1" smtClean="0"/>
              <a:t>pneumonitis</a:t>
            </a:r>
            <a:r>
              <a:rPr lang="en-US" altLang="ko-KR" dirty="0" smtClean="0"/>
              <a:t> </a:t>
            </a:r>
          </a:p>
          <a:p>
            <a:pPr lvl="1"/>
            <a:r>
              <a:rPr lang="en-US" altLang="ko-KR" dirty="0" smtClean="0"/>
              <a:t>Extrinsic allergic </a:t>
            </a:r>
            <a:r>
              <a:rPr lang="en-US" altLang="ko-KR" dirty="0" err="1" smtClean="0"/>
              <a:t>alveolitis</a:t>
            </a:r>
            <a:endParaRPr lang="en-US" altLang="ko-KR" dirty="0" smtClean="0"/>
          </a:p>
          <a:p>
            <a:pPr lvl="1"/>
            <a:r>
              <a:rPr lang="en-US" altLang="ko-KR" dirty="0" smtClean="0"/>
              <a:t>‘Farmer’s lung’</a:t>
            </a:r>
          </a:p>
          <a:p>
            <a:pPr lvl="1"/>
            <a:endParaRPr lang="en-US" altLang="ko-KR" dirty="0" smtClean="0"/>
          </a:p>
          <a:p>
            <a:pPr lvl="1"/>
            <a:r>
              <a:rPr lang="en-US" altLang="ko-KR" dirty="0" err="1" smtClean="0"/>
              <a:t>Hyperimmune</a:t>
            </a:r>
            <a:r>
              <a:rPr lang="en-US" altLang="ko-KR" dirty="0" smtClean="0"/>
              <a:t> respiratory disease </a:t>
            </a:r>
          </a:p>
          <a:p>
            <a:pPr lvl="1"/>
            <a:r>
              <a:rPr lang="en-US" altLang="ko-KR" dirty="0" smtClean="0"/>
              <a:t>Caused by aerosolized antigenic particles found in a large variety of environments</a:t>
            </a:r>
            <a:endParaRPr lang="ko-KR" alt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l"/>
            <a:r>
              <a:rPr lang="en-US" altLang="ko-KR" b="1" dirty="0" smtClean="0">
                <a:ln w="12700">
                  <a:solidFill>
                    <a:schemeClr val="tx2">
                      <a:satMod val="155000"/>
                    </a:schemeClr>
                  </a:solidFill>
                  <a:prstDash val="solid"/>
                </a:ln>
                <a:latin typeface="Arial" charset="0"/>
              </a:rPr>
              <a:t>ETIOLOGY</a:t>
            </a:r>
            <a:endParaRPr lang="ko-KR" altLang="en-US" dirty="0"/>
          </a:p>
        </p:txBody>
      </p:sp>
      <p:pic>
        <p:nvPicPr>
          <p:cNvPr id="1026" name="Picture 2"/>
          <p:cNvPicPr>
            <a:picLocks noChangeAspect="1" noChangeArrowheads="1"/>
          </p:cNvPicPr>
          <p:nvPr/>
        </p:nvPicPr>
        <p:blipFill>
          <a:blip r:embed="rId3" cstate="print"/>
          <a:srcRect/>
          <a:stretch>
            <a:fillRect/>
          </a:stretch>
        </p:blipFill>
        <p:spPr bwMode="auto">
          <a:xfrm>
            <a:off x="755576" y="1268760"/>
            <a:ext cx="7704856" cy="5150939"/>
          </a:xfrm>
          <a:prstGeom prst="rect">
            <a:avLst/>
          </a:prstGeom>
          <a:ln>
            <a:noFill/>
            <a:headEnd/>
            <a:tailEnd/>
          </a:ln>
        </p:spPr>
        <p:style>
          <a:lnRef idx="2">
            <a:schemeClr val="dk1"/>
          </a:lnRef>
          <a:fillRef idx="1">
            <a:schemeClr val="lt1"/>
          </a:fillRef>
          <a:effectRef idx="0">
            <a:schemeClr val="dk1"/>
          </a:effectRef>
          <a:fontRef idx="minor">
            <a:schemeClr val="dk1"/>
          </a:fontRef>
        </p:style>
      </p:pic>
      <p:sp>
        <p:nvSpPr>
          <p:cNvPr id="4" name="TextBox 3"/>
          <p:cNvSpPr txBox="1"/>
          <p:nvPr/>
        </p:nvSpPr>
        <p:spPr>
          <a:xfrm>
            <a:off x="395536" y="6381328"/>
            <a:ext cx="8496944" cy="307777"/>
          </a:xfrm>
          <a:prstGeom prst="rect">
            <a:avLst/>
          </a:prstGeom>
          <a:noFill/>
        </p:spPr>
        <p:txBody>
          <a:bodyPr wrap="square" rtlCol="0">
            <a:spAutoFit/>
          </a:bodyPr>
          <a:lstStyle/>
          <a:p>
            <a:pPr algn="r"/>
            <a:r>
              <a:rPr lang="en-US" altLang="ko-KR" sz="1400" i="1" u="sng" dirty="0" err="1" smtClean="0">
                <a:latin typeface="Arial" pitchFamily="34" charset="0"/>
                <a:cs typeface="Arial" pitchFamily="34" charset="0"/>
              </a:rPr>
              <a:t>RadioGraphics</a:t>
            </a:r>
            <a:r>
              <a:rPr lang="en-US" altLang="ko-KR" sz="1400" i="1" dirty="0" smtClean="0">
                <a:latin typeface="Arial" pitchFamily="34" charset="0"/>
                <a:cs typeface="Arial" pitchFamily="34" charset="0"/>
              </a:rPr>
              <a:t>  2009; 29:1921-1938</a:t>
            </a:r>
            <a:endParaRPr lang="ko-KR" altLang="en-US" sz="1400" i="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l"/>
            <a:r>
              <a:rPr lang="en-US" altLang="ko-KR" b="1" dirty="0" smtClean="0">
                <a:ln w="12700">
                  <a:solidFill>
                    <a:schemeClr val="tx2">
                      <a:satMod val="155000"/>
                    </a:schemeClr>
                  </a:solidFill>
                  <a:prstDash val="solid"/>
                </a:ln>
                <a:latin typeface="Arial" charset="0"/>
              </a:rPr>
              <a:t>ETIOLOGY</a:t>
            </a:r>
            <a:endParaRPr lang="ko-KR" altLang="en-US" dirty="0"/>
          </a:p>
        </p:txBody>
      </p:sp>
      <p:sp>
        <p:nvSpPr>
          <p:cNvPr id="3" name="내용 개체 틀 2"/>
          <p:cNvSpPr>
            <a:spLocks noGrp="1"/>
          </p:cNvSpPr>
          <p:nvPr>
            <p:ph idx="1"/>
          </p:nvPr>
        </p:nvSpPr>
        <p:spPr/>
        <p:txBody>
          <a:bodyPr/>
          <a:lstStyle/>
          <a:p>
            <a:r>
              <a:rPr lang="en-US" altLang="ko-KR" dirty="0"/>
              <a:t>Trombone Player’s </a:t>
            </a:r>
            <a:r>
              <a:rPr lang="en-US" altLang="ko-KR" dirty="0" smtClean="0"/>
              <a:t>Lung: A </a:t>
            </a:r>
            <a:r>
              <a:rPr lang="en-US" altLang="ko-KR" dirty="0"/>
              <a:t>Probable New Cause of </a:t>
            </a:r>
            <a:r>
              <a:rPr lang="en-US" altLang="ko-KR" dirty="0" smtClean="0"/>
              <a:t>Hypersensitivity </a:t>
            </a:r>
            <a:r>
              <a:rPr lang="en-US" altLang="ko-KR" dirty="0" err="1" smtClean="0"/>
              <a:t>Pneumonitis</a:t>
            </a:r>
            <a:endParaRPr lang="en-US" altLang="ko-KR" dirty="0" smtClean="0"/>
          </a:p>
          <a:p>
            <a:pPr algn="r">
              <a:buNone/>
            </a:pPr>
            <a:r>
              <a:rPr lang="en-US" altLang="ko-KR" sz="2000" i="1" dirty="0" smtClean="0"/>
              <a:t>Chest 2010; 138: 754-756</a:t>
            </a:r>
          </a:p>
          <a:p>
            <a:pPr algn="r">
              <a:buNone/>
            </a:pPr>
            <a:r>
              <a:rPr lang="en-US" altLang="ko-KR" sz="2000" dirty="0" smtClean="0"/>
              <a:t> </a:t>
            </a:r>
          </a:p>
          <a:p>
            <a:r>
              <a:rPr lang="en-US" altLang="ko-KR" dirty="0"/>
              <a:t>Hypersensitivity </a:t>
            </a:r>
            <a:r>
              <a:rPr lang="en-US" altLang="ko-KR" dirty="0" err="1"/>
              <a:t>Pneumonitis</a:t>
            </a:r>
            <a:r>
              <a:rPr lang="en-US" altLang="ko-KR" dirty="0"/>
              <a:t> </a:t>
            </a:r>
            <a:r>
              <a:rPr lang="en-US" altLang="ko-KR" dirty="0" smtClean="0"/>
              <a:t>Associated with </a:t>
            </a:r>
            <a:r>
              <a:rPr lang="en-US" altLang="ko-KR" dirty="0"/>
              <a:t>Inhalation of </a:t>
            </a:r>
            <a:r>
              <a:rPr lang="en-US" altLang="ko-KR" dirty="0" err="1"/>
              <a:t>Catechin</a:t>
            </a:r>
            <a:r>
              <a:rPr lang="en-US" altLang="ko-KR" dirty="0"/>
              <a:t>-Rich Green </a:t>
            </a:r>
            <a:r>
              <a:rPr lang="en-US" altLang="ko-KR" dirty="0" smtClean="0"/>
              <a:t>Tea Extracts</a:t>
            </a:r>
          </a:p>
          <a:p>
            <a:pPr algn="r">
              <a:buNone/>
            </a:pPr>
            <a:r>
              <a:rPr lang="en-US" altLang="ko-KR" sz="2000" i="1" dirty="0" smtClean="0"/>
              <a:t>Respiration  2011; Apr 1. [</a:t>
            </a:r>
            <a:r>
              <a:rPr lang="en-US" altLang="ko-KR" sz="2000" i="1" dirty="0" err="1" smtClean="0"/>
              <a:t>Epub</a:t>
            </a:r>
            <a:r>
              <a:rPr lang="en-US" altLang="ko-KR" sz="2000" i="1" dirty="0" smtClean="0"/>
              <a:t> ahead of print]</a:t>
            </a:r>
          </a:p>
          <a:p>
            <a:pPr>
              <a:buNone/>
            </a:pPr>
            <a:endParaRPr lang="ko-KR"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l"/>
            <a:r>
              <a:rPr lang="en-US" altLang="ko-KR" b="1" dirty="0" smtClean="0">
                <a:ln w="12700">
                  <a:solidFill>
                    <a:schemeClr val="tx2">
                      <a:satMod val="155000"/>
                    </a:schemeClr>
                  </a:solidFill>
                  <a:prstDash val="solid"/>
                </a:ln>
                <a:latin typeface="Arial" charset="0"/>
              </a:rPr>
              <a:t>DIAGNOSTIC CRITERIA</a:t>
            </a:r>
            <a:endParaRPr lang="ko-KR" altLang="en-US" dirty="0"/>
          </a:p>
        </p:txBody>
      </p:sp>
      <p:pic>
        <p:nvPicPr>
          <p:cNvPr id="2050" name="Picture 2"/>
          <p:cNvPicPr>
            <a:picLocks noChangeAspect="1" noChangeArrowheads="1"/>
          </p:cNvPicPr>
          <p:nvPr/>
        </p:nvPicPr>
        <p:blipFill>
          <a:blip r:embed="rId3" cstate="print"/>
          <a:srcRect/>
          <a:stretch>
            <a:fillRect/>
          </a:stretch>
        </p:blipFill>
        <p:spPr bwMode="auto">
          <a:xfrm>
            <a:off x="1979712" y="1268760"/>
            <a:ext cx="5182316" cy="5328592"/>
          </a:xfrm>
          <a:prstGeom prst="rect">
            <a:avLst/>
          </a:prstGeom>
          <a:ln>
            <a:headEnd/>
            <a:tailEnd/>
          </a:ln>
        </p:spPr>
        <p:style>
          <a:lnRef idx="2">
            <a:schemeClr val="dk1"/>
          </a:lnRef>
          <a:fillRef idx="1">
            <a:schemeClr val="lt1"/>
          </a:fillRef>
          <a:effectRef idx="0">
            <a:schemeClr val="dk1"/>
          </a:effectRef>
          <a:fontRef idx="minor">
            <a:schemeClr val="dk1"/>
          </a:fontRef>
        </p:style>
      </p:pic>
      <p:sp>
        <p:nvSpPr>
          <p:cNvPr id="5" name="직사각형 4"/>
          <p:cNvSpPr/>
          <p:nvPr/>
        </p:nvSpPr>
        <p:spPr>
          <a:xfrm>
            <a:off x="1835696" y="3573016"/>
            <a:ext cx="3240360" cy="7920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TextBox 5"/>
          <p:cNvSpPr txBox="1"/>
          <p:nvPr/>
        </p:nvSpPr>
        <p:spPr>
          <a:xfrm>
            <a:off x="899592" y="6550223"/>
            <a:ext cx="8136904" cy="307777"/>
          </a:xfrm>
          <a:prstGeom prst="rect">
            <a:avLst/>
          </a:prstGeom>
          <a:noFill/>
        </p:spPr>
        <p:txBody>
          <a:bodyPr wrap="square" rtlCol="0">
            <a:spAutoFit/>
          </a:bodyPr>
          <a:lstStyle/>
          <a:p>
            <a:pPr algn="r"/>
            <a:r>
              <a:rPr lang="en-US" altLang="ko-KR" sz="1400" i="1" dirty="0" err="1" smtClean="0">
                <a:latin typeface="Arial" pitchFamily="34" charset="0"/>
                <a:cs typeface="Arial" pitchFamily="34" charset="0"/>
                <a:hlinkClick r:id="" action="ppaction://hlinkfile" tooltip="Seminars in respiratory and critical care medicine."/>
              </a:rPr>
              <a:t>Semin</a:t>
            </a:r>
            <a:r>
              <a:rPr lang="en-US" altLang="ko-KR" sz="1400" i="1" dirty="0" smtClean="0">
                <a:latin typeface="Arial" pitchFamily="34" charset="0"/>
                <a:cs typeface="Arial" pitchFamily="34" charset="0"/>
                <a:hlinkClick r:id="" action="ppaction://hlinkfile" tooltip="Seminars in respiratory and critical care medicine."/>
              </a:rPr>
              <a:t> </a:t>
            </a:r>
            <a:r>
              <a:rPr lang="en-US" altLang="ko-KR" sz="1400" i="1" dirty="0" err="1" smtClean="0">
                <a:latin typeface="Arial" pitchFamily="34" charset="0"/>
                <a:cs typeface="Arial" pitchFamily="34" charset="0"/>
                <a:hlinkClick r:id="" action="ppaction://hlinkfile" tooltip="Seminars in respiratory and critical care medicine."/>
              </a:rPr>
              <a:t>Respir</a:t>
            </a:r>
            <a:r>
              <a:rPr lang="en-US" altLang="ko-KR" sz="1400" i="1" dirty="0" smtClean="0">
                <a:latin typeface="Arial" pitchFamily="34" charset="0"/>
                <a:cs typeface="Arial" pitchFamily="34" charset="0"/>
                <a:hlinkClick r:id="" action="ppaction://hlinkfile" tooltip="Seminars in respiratory and critical care medicine."/>
              </a:rPr>
              <a:t> </a:t>
            </a:r>
            <a:r>
              <a:rPr lang="en-US" altLang="ko-KR" sz="1400" i="1" dirty="0" err="1" smtClean="0">
                <a:latin typeface="Arial" pitchFamily="34" charset="0"/>
                <a:cs typeface="Arial" pitchFamily="34" charset="0"/>
                <a:hlinkClick r:id="" action="ppaction://hlinkfile" tooltip="Seminars in respiratory and critical care medicine."/>
              </a:rPr>
              <a:t>Crit</a:t>
            </a:r>
            <a:r>
              <a:rPr lang="en-US" altLang="ko-KR" sz="1400" i="1" dirty="0" smtClean="0">
                <a:latin typeface="Arial" pitchFamily="34" charset="0"/>
                <a:cs typeface="Arial" pitchFamily="34" charset="0"/>
                <a:hlinkClick r:id="" action="ppaction://hlinkfile" tooltip="Seminars in respiratory and critical care medicine."/>
              </a:rPr>
              <a:t> Care Med</a:t>
            </a:r>
            <a:r>
              <a:rPr lang="en-US" altLang="ko-KR" sz="1400" i="1" dirty="0" smtClean="0">
                <a:latin typeface="Arial" pitchFamily="34" charset="0"/>
                <a:cs typeface="Arial" pitchFamily="34" charset="0"/>
              </a:rPr>
              <a:t>. 2008 Dec;29(6):631-42. </a:t>
            </a:r>
            <a:r>
              <a:rPr lang="en-US" altLang="ko-KR" sz="1400" i="1" dirty="0" err="1" smtClean="0">
                <a:latin typeface="Arial" pitchFamily="34" charset="0"/>
                <a:cs typeface="Arial" pitchFamily="34" charset="0"/>
              </a:rPr>
              <a:t>Epub</a:t>
            </a:r>
            <a:r>
              <a:rPr lang="en-US" altLang="ko-KR" sz="1400" i="1" dirty="0" smtClean="0">
                <a:latin typeface="Arial" pitchFamily="34" charset="0"/>
                <a:cs typeface="Arial" pitchFamily="34" charset="0"/>
              </a:rPr>
              <a:t> 2009 Feb 16</a:t>
            </a:r>
            <a:endParaRPr lang="ko-KR" altLang="en-US" sz="1400" i="1" dirty="0">
              <a:latin typeface="Arial" pitchFamily="34" charset="0"/>
              <a:cs typeface="Arial" pitchFamily="34" charset="0"/>
            </a:endParaRPr>
          </a:p>
        </p:txBody>
      </p:sp>
      <p:pic>
        <p:nvPicPr>
          <p:cNvPr id="1026" name="Picture 2"/>
          <p:cNvPicPr>
            <a:picLocks noChangeAspect="1" noChangeArrowheads="1"/>
          </p:cNvPicPr>
          <p:nvPr/>
        </p:nvPicPr>
        <p:blipFill>
          <a:blip r:embed="rId4" cstate="print"/>
          <a:srcRect/>
          <a:stretch>
            <a:fillRect/>
          </a:stretch>
        </p:blipFill>
        <p:spPr bwMode="auto">
          <a:xfrm>
            <a:off x="467544" y="2492896"/>
            <a:ext cx="8208913" cy="2335294"/>
          </a:xfrm>
          <a:prstGeom prst="rect">
            <a:avLst/>
          </a:prstGeom>
          <a:ln>
            <a:headEnd/>
            <a:tailEnd/>
          </a:ln>
        </p:spPr>
        <p:style>
          <a:lnRef idx="2">
            <a:schemeClr val="accent1"/>
          </a:lnRef>
          <a:fillRef idx="1">
            <a:schemeClr val="lt1"/>
          </a:fillRef>
          <a:effectRef idx="0">
            <a:schemeClr val="accent1"/>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500" fill="hold"/>
                                        <p:tgtEl>
                                          <p:spTgt spid="1026"/>
                                        </p:tgtEl>
                                        <p:attrNameLst>
                                          <p:attrName>ppt_w</p:attrName>
                                        </p:attrNameLst>
                                      </p:cBhvr>
                                      <p:tavLst>
                                        <p:tav tm="0">
                                          <p:val>
                                            <p:fltVal val="0"/>
                                          </p:val>
                                        </p:tav>
                                        <p:tav tm="100000">
                                          <p:val>
                                            <p:strVal val="#ppt_w"/>
                                          </p:val>
                                        </p:tav>
                                      </p:tavLst>
                                    </p:anim>
                                    <p:anim calcmode="lin" valueType="num">
                                      <p:cBhvr>
                                        <p:cTn id="13" dur="500" fill="hold"/>
                                        <p:tgtEl>
                                          <p:spTgt spid="10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l"/>
            <a:r>
              <a:rPr lang="en-US" altLang="ko-KR" b="1" dirty="0" smtClean="0">
                <a:ln w="12700">
                  <a:solidFill>
                    <a:schemeClr val="tx2">
                      <a:satMod val="155000"/>
                    </a:schemeClr>
                  </a:solidFill>
                  <a:prstDash val="solid"/>
                </a:ln>
                <a:latin typeface="Arial" charset="0"/>
              </a:rPr>
              <a:t>CLASSIFICATION</a:t>
            </a:r>
            <a:endParaRPr lang="ko-KR" altLang="en-US" dirty="0"/>
          </a:p>
        </p:txBody>
      </p:sp>
      <p:sp>
        <p:nvSpPr>
          <p:cNvPr id="5" name="내용 개체 틀 4"/>
          <p:cNvSpPr>
            <a:spLocks noGrp="1"/>
          </p:cNvSpPr>
          <p:nvPr>
            <p:ph idx="1"/>
          </p:nvPr>
        </p:nvSpPr>
        <p:spPr>
          <a:xfrm>
            <a:off x="457200" y="1340768"/>
            <a:ext cx="8229600" cy="4785395"/>
          </a:xfrm>
        </p:spPr>
        <p:txBody>
          <a:bodyPr/>
          <a:lstStyle/>
          <a:p>
            <a:r>
              <a:rPr lang="en-US" altLang="ko-KR" dirty="0" err="1"/>
              <a:t>Richerson’s</a:t>
            </a:r>
            <a:r>
              <a:rPr lang="en-US" altLang="ko-KR" dirty="0"/>
              <a:t> </a:t>
            </a:r>
            <a:r>
              <a:rPr lang="en-US" altLang="ko-KR" dirty="0" smtClean="0"/>
              <a:t>classification</a:t>
            </a:r>
            <a:endParaRPr lang="ko-KR" altLang="en-US" dirty="0"/>
          </a:p>
        </p:txBody>
      </p:sp>
      <p:graphicFrame>
        <p:nvGraphicFramePr>
          <p:cNvPr id="6" name="표 5"/>
          <p:cNvGraphicFramePr>
            <a:graphicFrameLocks noGrp="1"/>
          </p:cNvGraphicFramePr>
          <p:nvPr/>
        </p:nvGraphicFramePr>
        <p:xfrm>
          <a:off x="395536" y="1916832"/>
          <a:ext cx="8352928" cy="4701416"/>
        </p:xfrm>
        <a:graphic>
          <a:graphicData uri="http://schemas.openxmlformats.org/drawingml/2006/table">
            <a:tbl>
              <a:tblPr firstRow="1" bandRow="1">
                <a:tableStyleId>{5C22544A-7EE6-4342-B048-85BDC9FD1C3A}</a:tableStyleId>
              </a:tblPr>
              <a:tblGrid>
                <a:gridCol w="1806039"/>
                <a:gridCol w="6546889"/>
              </a:tblGrid>
              <a:tr h="418602">
                <a:tc>
                  <a:txBody>
                    <a:bodyPr/>
                    <a:lstStyle/>
                    <a:p>
                      <a:pPr latinLnBrk="1"/>
                      <a:r>
                        <a:rPr lang="en-US" altLang="ko-KR" sz="1800" b="1" kern="1200" baseline="0" dirty="0" smtClean="0">
                          <a:solidFill>
                            <a:schemeClr val="lt1"/>
                          </a:solidFill>
                          <a:latin typeface="+mn-lt"/>
                          <a:ea typeface="+mn-ea"/>
                          <a:cs typeface="+mn-cs"/>
                        </a:rPr>
                        <a:t>Classification</a:t>
                      </a:r>
                      <a:endParaRPr lang="ko-KR" altLang="en-US" dirty="0"/>
                    </a:p>
                  </a:txBody>
                  <a:tcPr/>
                </a:tc>
                <a:tc>
                  <a:txBody>
                    <a:bodyPr/>
                    <a:lstStyle/>
                    <a:p>
                      <a:pPr latinLnBrk="1"/>
                      <a:r>
                        <a:rPr lang="en-US" altLang="ko-KR" sz="1800" b="1" kern="1200" baseline="0" dirty="0" smtClean="0">
                          <a:solidFill>
                            <a:schemeClr val="lt1"/>
                          </a:solidFill>
                          <a:latin typeface="+mn-lt"/>
                          <a:ea typeface="+mn-ea"/>
                          <a:cs typeface="+mn-cs"/>
                        </a:rPr>
                        <a:t>Clinical Description</a:t>
                      </a:r>
                      <a:endParaRPr lang="ko-KR" altLang="en-US" dirty="0"/>
                    </a:p>
                  </a:txBody>
                  <a:tcPr/>
                </a:tc>
              </a:tr>
              <a:tr h="699634">
                <a:tc rowSpan="3">
                  <a:txBody>
                    <a:bodyPr/>
                    <a:lstStyle/>
                    <a:p>
                      <a:pPr latinLnBrk="1"/>
                      <a:r>
                        <a:rPr lang="en-US" altLang="ko-KR" sz="1800" kern="1200" baseline="0" dirty="0" smtClean="0">
                          <a:solidFill>
                            <a:schemeClr val="dk1"/>
                          </a:solidFill>
                          <a:latin typeface="+mn-lt"/>
                          <a:ea typeface="+mn-ea"/>
                          <a:cs typeface="+mn-cs"/>
                        </a:rPr>
                        <a:t>Acute HP</a:t>
                      </a:r>
                      <a:endParaRPr lang="ko-KR" altLang="en-US" dirty="0"/>
                    </a:p>
                  </a:txBody>
                  <a:tcPr/>
                </a:tc>
                <a:tc>
                  <a:txBody>
                    <a:bodyPr/>
                    <a:lstStyle/>
                    <a:p>
                      <a:r>
                        <a:rPr lang="en-US" altLang="ko-KR" sz="1800" kern="1200" baseline="0" dirty="0" smtClean="0">
                          <a:solidFill>
                            <a:schemeClr val="dk1"/>
                          </a:solidFill>
                          <a:latin typeface="+mn-lt"/>
                          <a:ea typeface="+mn-ea"/>
                          <a:cs typeface="+mn-cs"/>
                        </a:rPr>
                        <a:t>Symptoms begin 2 to 9 hours after exposure, peak typically during 6 and 23 hours, and last from hours to days</a:t>
                      </a:r>
                      <a:endParaRPr lang="ko-KR" altLang="en-US" dirty="0"/>
                    </a:p>
                  </a:txBody>
                  <a:tcPr/>
                </a:tc>
              </a:tr>
              <a:tr h="588496">
                <a:tc vMerge="1">
                  <a:txBody>
                    <a:bodyPr/>
                    <a:lstStyle/>
                    <a:p>
                      <a:pPr latinLnBrk="1"/>
                      <a:endParaRPr lang="ko-KR" altLang="en-US" dirty="0"/>
                    </a:p>
                  </a:txBody>
                  <a:tcPr/>
                </a:tc>
                <a:tc>
                  <a:txBody>
                    <a:bodyPr/>
                    <a:lstStyle/>
                    <a:p>
                      <a:r>
                        <a:rPr lang="en-US" altLang="ko-KR" sz="1800" kern="1200" baseline="0" dirty="0" smtClean="0">
                          <a:solidFill>
                            <a:schemeClr val="dk1"/>
                          </a:solidFill>
                          <a:latin typeface="+mn-lt"/>
                          <a:ea typeface="+mn-ea"/>
                          <a:cs typeface="+mn-cs"/>
                        </a:rPr>
                        <a:t>Influenza-like symptoms often predominate: chills, fever, sweating, </a:t>
                      </a:r>
                      <a:r>
                        <a:rPr lang="en-US" altLang="ko-KR" sz="1800" kern="1200" baseline="0" dirty="0" err="1" smtClean="0">
                          <a:solidFill>
                            <a:schemeClr val="dk1"/>
                          </a:solidFill>
                          <a:latin typeface="+mn-lt"/>
                          <a:ea typeface="+mn-ea"/>
                          <a:cs typeface="+mn-cs"/>
                        </a:rPr>
                        <a:t>myalgias</a:t>
                      </a:r>
                      <a:r>
                        <a:rPr lang="en-US" altLang="ko-KR" sz="1800" kern="1200" baseline="0" dirty="0" smtClean="0">
                          <a:solidFill>
                            <a:schemeClr val="dk1"/>
                          </a:solidFill>
                          <a:latin typeface="+mn-lt"/>
                          <a:ea typeface="+mn-ea"/>
                          <a:cs typeface="+mn-cs"/>
                        </a:rPr>
                        <a:t>, lassitude, headache, and nausea</a:t>
                      </a:r>
                      <a:endParaRPr lang="ko-KR" altLang="en-US" dirty="0"/>
                    </a:p>
                  </a:txBody>
                  <a:tcPr/>
                </a:tc>
              </a:tr>
              <a:tr h="588496">
                <a:tc vMerge="1">
                  <a:txBody>
                    <a:bodyPr/>
                    <a:lstStyle/>
                    <a:p>
                      <a:pPr latinLnBrk="1"/>
                      <a:endParaRPr lang="ko-KR" altLang="en-US" dirty="0"/>
                    </a:p>
                  </a:txBody>
                  <a:tcPr/>
                </a:tc>
                <a:tc>
                  <a:txBody>
                    <a:bodyPr/>
                    <a:lstStyle/>
                    <a:p>
                      <a:r>
                        <a:rPr lang="en-US" altLang="ko-KR" sz="1800" kern="1200" baseline="0" dirty="0" smtClean="0">
                          <a:solidFill>
                            <a:schemeClr val="dk1"/>
                          </a:solidFill>
                          <a:latin typeface="+mn-lt"/>
                          <a:ea typeface="+mn-ea"/>
                          <a:cs typeface="+mn-cs"/>
                        </a:rPr>
                        <a:t>Respiratory symptoms such as cough and </a:t>
                      </a:r>
                      <a:r>
                        <a:rPr lang="en-US" altLang="ko-KR" sz="1800" kern="1200" baseline="0" dirty="0" err="1" smtClean="0">
                          <a:solidFill>
                            <a:schemeClr val="dk1"/>
                          </a:solidFill>
                          <a:latin typeface="+mn-lt"/>
                          <a:ea typeface="+mn-ea"/>
                          <a:cs typeface="+mn-cs"/>
                        </a:rPr>
                        <a:t>dyspnea</a:t>
                      </a:r>
                      <a:r>
                        <a:rPr lang="en-US" altLang="ko-KR" sz="1800" kern="1200" baseline="0" dirty="0" smtClean="0">
                          <a:solidFill>
                            <a:schemeClr val="dk1"/>
                          </a:solidFill>
                          <a:latin typeface="+mn-lt"/>
                          <a:ea typeface="+mn-ea"/>
                          <a:cs typeface="+mn-cs"/>
                        </a:rPr>
                        <a:t> are common but not universal</a:t>
                      </a:r>
                      <a:endParaRPr lang="ko-KR" altLang="en-US" dirty="0"/>
                    </a:p>
                  </a:txBody>
                  <a:tcPr/>
                </a:tc>
              </a:tr>
              <a:tr h="418602">
                <a:tc rowSpan="2">
                  <a:txBody>
                    <a:bodyPr/>
                    <a:lstStyle/>
                    <a:p>
                      <a:pPr latinLnBrk="1"/>
                      <a:r>
                        <a:rPr lang="en-US" altLang="ko-KR" sz="1800" kern="1200" baseline="0" dirty="0" err="1" smtClean="0">
                          <a:solidFill>
                            <a:schemeClr val="dk1"/>
                          </a:solidFill>
                          <a:latin typeface="+mn-lt"/>
                          <a:ea typeface="+mn-ea"/>
                          <a:cs typeface="+mn-cs"/>
                        </a:rPr>
                        <a:t>Subacute</a:t>
                      </a:r>
                      <a:r>
                        <a:rPr lang="en-US" altLang="ko-KR" sz="1800" kern="1200" baseline="0" dirty="0" smtClean="0">
                          <a:solidFill>
                            <a:schemeClr val="dk1"/>
                          </a:solidFill>
                          <a:latin typeface="+mn-lt"/>
                          <a:ea typeface="+mn-ea"/>
                          <a:cs typeface="+mn-cs"/>
                        </a:rPr>
                        <a:t> HP</a:t>
                      </a:r>
                      <a:endParaRPr lang="ko-KR" altLang="en-US" dirty="0"/>
                    </a:p>
                  </a:txBody>
                  <a:tcPr/>
                </a:tc>
                <a:tc>
                  <a:txBody>
                    <a:bodyPr/>
                    <a:lstStyle/>
                    <a:p>
                      <a:r>
                        <a:rPr lang="en-US" altLang="ko-KR" sz="1800" kern="1200" baseline="0" dirty="0" smtClean="0">
                          <a:solidFill>
                            <a:schemeClr val="dk1"/>
                          </a:solidFill>
                          <a:latin typeface="+mn-lt"/>
                          <a:ea typeface="+mn-ea"/>
                          <a:cs typeface="+mn-cs"/>
                        </a:rPr>
                        <a:t>May appear gradually over several days to weeks</a:t>
                      </a:r>
                      <a:endParaRPr lang="ko-KR" altLang="en-US" dirty="0"/>
                    </a:p>
                  </a:txBody>
                  <a:tcPr/>
                </a:tc>
              </a:tr>
              <a:tr h="588496">
                <a:tc vMerge="1">
                  <a:txBody>
                    <a:bodyPr/>
                    <a:lstStyle/>
                    <a:p>
                      <a:pPr latinLnBrk="1"/>
                      <a:endParaRPr lang="ko-KR" altLang="en-US" dirty="0"/>
                    </a:p>
                  </a:txBody>
                  <a:tcPr/>
                </a:tc>
                <a:tc>
                  <a:txBody>
                    <a:bodyPr/>
                    <a:lstStyle/>
                    <a:p>
                      <a:r>
                        <a:rPr lang="en-US" altLang="ko-KR" sz="1800" kern="1200" baseline="0" dirty="0" smtClean="0">
                          <a:solidFill>
                            <a:schemeClr val="dk1"/>
                          </a:solidFill>
                          <a:latin typeface="+mn-lt"/>
                          <a:ea typeface="+mn-ea"/>
                          <a:cs typeface="+mn-cs"/>
                        </a:rPr>
                        <a:t>Marked by cough and </a:t>
                      </a:r>
                      <a:r>
                        <a:rPr lang="en-US" altLang="ko-KR" sz="1800" kern="1200" baseline="0" dirty="0" err="1" smtClean="0">
                          <a:solidFill>
                            <a:schemeClr val="dk1"/>
                          </a:solidFill>
                          <a:latin typeface="+mn-lt"/>
                          <a:ea typeface="+mn-ea"/>
                          <a:cs typeface="+mn-cs"/>
                        </a:rPr>
                        <a:t>dyspnea</a:t>
                      </a:r>
                      <a:r>
                        <a:rPr lang="en-US" altLang="ko-KR" sz="1800" kern="1200" baseline="0" dirty="0" smtClean="0">
                          <a:solidFill>
                            <a:schemeClr val="dk1"/>
                          </a:solidFill>
                          <a:latin typeface="+mn-lt"/>
                          <a:ea typeface="+mn-ea"/>
                          <a:cs typeface="+mn-cs"/>
                        </a:rPr>
                        <a:t>, and may progress to severe </a:t>
                      </a:r>
                      <a:r>
                        <a:rPr lang="en-US" altLang="ko-KR" sz="1800" kern="1200" baseline="0" dirty="0" err="1" smtClean="0">
                          <a:solidFill>
                            <a:schemeClr val="dk1"/>
                          </a:solidFill>
                          <a:latin typeface="+mn-lt"/>
                          <a:ea typeface="+mn-ea"/>
                          <a:cs typeface="+mn-cs"/>
                        </a:rPr>
                        <a:t>dyspnea</a:t>
                      </a:r>
                      <a:r>
                        <a:rPr lang="en-US" altLang="ko-KR" sz="1800" kern="1200" baseline="0" dirty="0" smtClean="0">
                          <a:solidFill>
                            <a:schemeClr val="dk1"/>
                          </a:solidFill>
                          <a:latin typeface="+mn-lt"/>
                          <a:ea typeface="+mn-ea"/>
                          <a:cs typeface="+mn-cs"/>
                        </a:rPr>
                        <a:t> and cyanosis, leading to hospitalization</a:t>
                      </a:r>
                      <a:endParaRPr lang="ko-KR" altLang="en-US" dirty="0"/>
                    </a:p>
                  </a:txBody>
                  <a:tcPr/>
                </a:tc>
              </a:tr>
              <a:tr h="418602">
                <a:tc rowSpan="3">
                  <a:txBody>
                    <a:bodyPr/>
                    <a:lstStyle/>
                    <a:p>
                      <a:pPr latinLnBrk="1"/>
                      <a:r>
                        <a:rPr lang="en-US" altLang="ko-KR" sz="1800" kern="1200" baseline="0" dirty="0" smtClean="0">
                          <a:solidFill>
                            <a:schemeClr val="dk1"/>
                          </a:solidFill>
                          <a:latin typeface="+mn-lt"/>
                          <a:ea typeface="+mn-ea"/>
                          <a:cs typeface="+mn-cs"/>
                        </a:rPr>
                        <a:t>Chronic HP</a:t>
                      </a:r>
                      <a:endParaRPr lang="ko-KR" altLang="en-US" dirty="0"/>
                    </a:p>
                  </a:txBody>
                  <a:tcPr/>
                </a:tc>
                <a:tc>
                  <a:txBody>
                    <a:bodyPr/>
                    <a:lstStyle/>
                    <a:p>
                      <a:pPr latinLnBrk="1"/>
                      <a:r>
                        <a:rPr lang="en-US" altLang="ko-KR" sz="1800" kern="1200" baseline="0" dirty="0" smtClean="0">
                          <a:solidFill>
                            <a:schemeClr val="dk1"/>
                          </a:solidFill>
                          <a:latin typeface="+mn-lt"/>
                          <a:ea typeface="+mn-ea"/>
                          <a:cs typeface="+mn-cs"/>
                        </a:rPr>
                        <a:t>Insidious onset over a period of months</a:t>
                      </a:r>
                      <a:endParaRPr lang="ko-KR" altLang="en-US" dirty="0"/>
                    </a:p>
                  </a:txBody>
                  <a:tcPr/>
                </a:tc>
              </a:tr>
              <a:tr h="412868">
                <a:tc vMerge="1">
                  <a:txBody>
                    <a:bodyPr/>
                    <a:lstStyle/>
                    <a:p>
                      <a:pPr latinLnBrk="1"/>
                      <a:endParaRPr lang="ko-KR" altLang="en-US" dirty="0"/>
                    </a:p>
                  </a:txBody>
                  <a:tcPr/>
                </a:tc>
                <a:tc>
                  <a:txBody>
                    <a:bodyPr/>
                    <a:lstStyle/>
                    <a:p>
                      <a:pPr latinLnBrk="1"/>
                      <a:r>
                        <a:rPr lang="en-US" altLang="ko-KR" sz="1800" kern="1200" baseline="0" dirty="0" smtClean="0">
                          <a:solidFill>
                            <a:schemeClr val="dk1"/>
                          </a:solidFill>
                          <a:latin typeface="+mn-lt"/>
                          <a:ea typeface="+mn-ea"/>
                          <a:cs typeface="+mn-cs"/>
                        </a:rPr>
                        <a:t>Increasing cough and </a:t>
                      </a:r>
                      <a:r>
                        <a:rPr lang="en-US" altLang="ko-KR" sz="1800" kern="1200" baseline="0" dirty="0" err="1" smtClean="0">
                          <a:solidFill>
                            <a:schemeClr val="dk1"/>
                          </a:solidFill>
                          <a:latin typeface="+mn-lt"/>
                          <a:ea typeface="+mn-ea"/>
                          <a:cs typeface="+mn-cs"/>
                        </a:rPr>
                        <a:t>exertional</a:t>
                      </a:r>
                      <a:r>
                        <a:rPr lang="en-US" altLang="ko-KR" sz="1800" kern="1200" baseline="0" dirty="0" smtClean="0">
                          <a:solidFill>
                            <a:schemeClr val="dk1"/>
                          </a:solidFill>
                          <a:latin typeface="+mn-lt"/>
                          <a:ea typeface="+mn-ea"/>
                          <a:cs typeface="+mn-cs"/>
                        </a:rPr>
                        <a:t> </a:t>
                      </a:r>
                      <a:r>
                        <a:rPr lang="en-US" altLang="ko-KR" sz="1800" kern="1200" baseline="0" dirty="0" err="1" smtClean="0">
                          <a:solidFill>
                            <a:schemeClr val="dk1"/>
                          </a:solidFill>
                          <a:latin typeface="+mn-lt"/>
                          <a:ea typeface="+mn-ea"/>
                          <a:cs typeface="+mn-cs"/>
                        </a:rPr>
                        <a:t>dyspnea</a:t>
                      </a:r>
                      <a:endParaRPr lang="ko-KR" altLang="en-US" dirty="0"/>
                    </a:p>
                  </a:txBody>
                  <a:tcPr/>
                </a:tc>
              </a:tr>
              <a:tr h="412868">
                <a:tc vMerge="1">
                  <a:txBody>
                    <a:bodyPr/>
                    <a:lstStyle/>
                    <a:p>
                      <a:pPr latinLnBrk="1"/>
                      <a:endParaRPr lang="ko-KR" altLang="en-US" dirty="0"/>
                    </a:p>
                  </a:txBody>
                  <a:tcPr/>
                </a:tc>
                <a:tc>
                  <a:txBody>
                    <a:bodyPr/>
                    <a:lstStyle/>
                    <a:p>
                      <a:r>
                        <a:rPr lang="en-US" altLang="ko-KR" sz="1800" kern="1200" baseline="0" dirty="0" smtClean="0">
                          <a:solidFill>
                            <a:schemeClr val="dk1"/>
                          </a:solidFill>
                          <a:latin typeface="+mn-lt"/>
                          <a:ea typeface="+mn-ea"/>
                          <a:cs typeface="+mn-cs"/>
                        </a:rPr>
                        <a:t>Fatigue and weight loss may be prominent symptoms</a:t>
                      </a:r>
                      <a:endParaRPr lang="ko-KR" altLang="en-US" dirty="0"/>
                    </a:p>
                  </a:txBody>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l"/>
            <a:r>
              <a:rPr lang="en-US" altLang="ko-KR" b="1" dirty="0" smtClean="0">
                <a:ln w="12700">
                  <a:solidFill>
                    <a:schemeClr val="tx2">
                      <a:satMod val="155000"/>
                    </a:schemeClr>
                  </a:solidFill>
                  <a:prstDash val="solid"/>
                </a:ln>
                <a:latin typeface="Arial" charset="0"/>
              </a:rPr>
              <a:t>CLASSIFICATION</a:t>
            </a:r>
            <a:endParaRPr lang="ko-KR" altLang="en-US" dirty="0"/>
          </a:p>
        </p:txBody>
      </p:sp>
      <p:sp>
        <p:nvSpPr>
          <p:cNvPr id="3" name="내용 개체 틀 2"/>
          <p:cNvSpPr>
            <a:spLocks noGrp="1"/>
          </p:cNvSpPr>
          <p:nvPr>
            <p:ph idx="1"/>
          </p:nvPr>
        </p:nvSpPr>
        <p:spPr/>
        <p:txBody>
          <a:bodyPr>
            <a:normAutofit/>
          </a:bodyPr>
          <a:lstStyle/>
          <a:p>
            <a:r>
              <a:rPr lang="en-US" altLang="ko-KR" dirty="0" smtClean="0"/>
              <a:t>Reclassification</a:t>
            </a:r>
          </a:p>
          <a:p>
            <a:pPr lvl="1"/>
            <a:r>
              <a:rPr lang="en-US" altLang="ko-KR" dirty="0" smtClean="0"/>
              <a:t>“active” vs. “</a:t>
            </a:r>
            <a:r>
              <a:rPr lang="en-US" altLang="ko-KR" dirty="0" err="1" smtClean="0"/>
              <a:t>sequela</a:t>
            </a:r>
            <a:r>
              <a:rPr lang="en-US" altLang="ko-KR" dirty="0" smtClean="0"/>
              <a:t>”</a:t>
            </a:r>
          </a:p>
          <a:p>
            <a:pPr lvl="1"/>
            <a:r>
              <a:rPr lang="en-US" altLang="ko-KR" dirty="0" smtClean="0"/>
              <a:t>“</a:t>
            </a:r>
            <a:r>
              <a:rPr lang="en-US" altLang="ko-KR" dirty="0" smtClean="0"/>
              <a:t>recurrent’’ vs. ‘‘insidious’’</a:t>
            </a:r>
          </a:p>
          <a:p>
            <a:pPr lvl="1"/>
            <a:r>
              <a:rPr lang="en-US" altLang="ko-KR" dirty="0" smtClean="0"/>
              <a:t>acute </a:t>
            </a:r>
            <a:r>
              <a:rPr lang="en-US" altLang="ko-KR" dirty="0" smtClean="0"/>
              <a:t>intermittent, acute progressive, chronic progressive, chronic </a:t>
            </a:r>
            <a:r>
              <a:rPr lang="en-US" altLang="ko-KR" dirty="0" err="1" smtClean="0"/>
              <a:t>nonprogressive</a:t>
            </a:r>
            <a:endParaRPr lang="en-US" altLang="ko-KR" dirty="0" smtClean="0"/>
          </a:p>
        </p:txBody>
      </p:sp>
      <p:sp>
        <p:nvSpPr>
          <p:cNvPr id="4" name="TextBox 3"/>
          <p:cNvSpPr txBox="1"/>
          <p:nvPr/>
        </p:nvSpPr>
        <p:spPr>
          <a:xfrm>
            <a:off x="179512" y="5589240"/>
            <a:ext cx="8568952" cy="584775"/>
          </a:xfrm>
          <a:prstGeom prst="rect">
            <a:avLst/>
          </a:prstGeom>
          <a:noFill/>
        </p:spPr>
        <p:txBody>
          <a:bodyPr wrap="square" rtlCol="0">
            <a:spAutoFit/>
          </a:bodyPr>
          <a:lstStyle/>
          <a:p>
            <a:pPr algn="r"/>
            <a:r>
              <a:rPr lang="en-US" altLang="ko-KR" sz="1600" i="1" dirty="0" err="1" smtClean="0">
                <a:latin typeface="Arial" pitchFamily="34" charset="0"/>
                <a:cs typeface="Arial" pitchFamily="34" charset="0"/>
                <a:hlinkClick r:id="" action="ppaction://hlinkfile" tooltip="Current opinion in allergy and clinical immunology."/>
              </a:rPr>
              <a:t>Curr</a:t>
            </a:r>
            <a:r>
              <a:rPr lang="en-US" altLang="ko-KR" sz="1600" i="1" dirty="0" smtClean="0">
                <a:latin typeface="Arial" pitchFamily="34" charset="0"/>
                <a:cs typeface="Arial" pitchFamily="34" charset="0"/>
                <a:hlinkClick r:id="" action="ppaction://hlinkfile" tooltip="Current opinion in allergy and clinical immunology."/>
              </a:rPr>
              <a:t> </a:t>
            </a:r>
            <a:r>
              <a:rPr lang="en-US" altLang="ko-KR" sz="1600" i="1" dirty="0" err="1" smtClean="0">
                <a:latin typeface="Arial" pitchFamily="34" charset="0"/>
                <a:cs typeface="Arial" pitchFamily="34" charset="0"/>
                <a:hlinkClick r:id="" action="ppaction://hlinkfile" tooltip="Current opinion in allergy and clinical immunology."/>
              </a:rPr>
              <a:t>Opin</a:t>
            </a:r>
            <a:r>
              <a:rPr lang="en-US" altLang="ko-KR" sz="1600" i="1" dirty="0" smtClean="0">
                <a:latin typeface="Arial" pitchFamily="34" charset="0"/>
                <a:cs typeface="Arial" pitchFamily="34" charset="0"/>
                <a:hlinkClick r:id="" action="ppaction://hlinkfile" tooltip="Current opinion in allergy and clinical immunology."/>
              </a:rPr>
              <a:t> Allergy </a:t>
            </a:r>
            <a:r>
              <a:rPr lang="en-US" altLang="ko-KR" sz="1600" i="1" dirty="0" err="1" smtClean="0">
                <a:latin typeface="Arial" pitchFamily="34" charset="0"/>
                <a:cs typeface="Arial" pitchFamily="34" charset="0"/>
                <a:hlinkClick r:id="" action="ppaction://hlinkfile" tooltip="Current opinion in allergy and clinical immunology."/>
              </a:rPr>
              <a:t>Clin</a:t>
            </a:r>
            <a:r>
              <a:rPr lang="en-US" altLang="ko-KR" sz="1600" i="1" dirty="0" smtClean="0">
                <a:latin typeface="Arial" pitchFamily="34" charset="0"/>
                <a:cs typeface="Arial" pitchFamily="34" charset="0"/>
                <a:hlinkClick r:id="" action="ppaction://hlinkfile" tooltip="Current opinion in allergy and clinical immunology."/>
              </a:rPr>
              <a:t> </a:t>
            </a:r>
            <a:r>
              <a:rPr lang="en-US" altLang="ko-KR" sz="1600" i="1" dirty="0" err="1" smtClean="0">
                <a:latin typeface="Arial" pitchFamily="34" charset="0"/>
                <a:cs typeface="Arial" pitchFamily="34" charset="0"/>
                <a:hlinkClick r:id="" action="ppaction://hlinkfile" tooltip="Current opinion in allergy and clinical immunology."/>
              </a:rPr>
              <a:t>Immunol</a:t>
            </a:r>
            <a:r>
              <a:rPr lang="en-US" altLang="ko-KR" sz="1600" i="1" dirty="0" smtClean="0">
                <a:latin typeface="Arial" pitchFamily="34" charset="0"/>
                <a:cs typeface="Arial" pitchFamily="34" charset="0"/>
                <a:hlinkClick r:id="" action="ppaction://hlinkfile" tooltip="Current opinion in allergy and clinical immunology."/>
              </a:rPr>
              <a:t>.</a:t>
            </a:r>
            <a:r>
              <a:rPr lang="en-US" altLang="ko-KR" sz="1600" i="1" dirty="0" smtClean="0">
                <a:latin typeface="Arial" pitchFamily="34" charset="0"/>
                <a:cs typeface="Arial" pitchFamily="34" charset="0"/>
              </a:rPr>
              <a:t> 2010 Apr;10(2):99-103</a:t>
            </a:r>
          </a:p>
          <a:p>
            <a:pPr marL="0" lvl="1" algn="r"/>
            <a:r>
              <a:rPr lang="en-US" altLang="ko-KR" sz="1600" i="1" dirty="0" err="1" smtClean="0">
                <a:latin typeface="Arial" pitchFamily="34" charset="0"/>
                <a:cs typeface="Arial" pitchFamily="34" charset="0"/>
              </a:rPr>
              <a:t>Int</a:t>
            </a:r>
            <a:r>
              <a:rPr lang="en-US" altLang="ko-KR" sz="1600" i="1" dirty="0" smtClean="0">
                <a:latin typeface="Arial" pitchFamily="34" charset="0"/>
                <a:cs typeface="Arial" pitchFamily="34" charset="0"/>
              </a:rPr>
              <a:t> Arch Allergy 2009;149(2):161-6. </a:t>
            </a:r>
            <a:r>
              <a:rPr lang="en-US" altLang="ko-KR" sz="1600" i="1" dirty="0" err="1" smtClean="0">
                <a:latin typeface="Arial" pitchFamily="34" charset="0"/>
                <a:cs typeface="Arial" pitchFamily="34" charset="0"/>
              </a:rPr>
              <a:t>Epub</a:t>
            </a:r>
            <a:r>
              <a:rPr lang="en-US" altLang="ko-KR" sz="1600" i="1" dirty="0" smtClean="0">
                <a:latin typeface="Arial" pitchFamily="34" charset="0"/>
                <a:cs typeface="Arial" pitchFamily="34" charset="0"/>
              </a:rPr>
              <a:t> 2009 Jan 6</a:t>
            </a:r>
            <a:endParaRPr lang="ko-KR" altLang="en-US" sz="16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pPr lvl="0" algn="l"/>
            <a:r>
              <a:rPr lang="en-US" altLang="ko-KR" b="1" dirty="0" smtClean="0">
                <a:ln w="12700">
                  <a:solidFill>
                    <a:schemeClr val="tx2">
                      <a:satMod val="155000"/>
                    </a:schemeClr>
                  </a:solidFill>
                  <a:prstDash val="solid"/>
                </a:ln>
                <a:latin typeface="Arial" charset="0"/>
              </a:rPr>
              <a:t>CLASSIFICATION</a:t>
            </a:r>
            <a:endParaRPr lang="ko-KR" altLang="en-US" dirty="0"/>
          </a:p>
        </p:txBody>
      </p:sp>
      <p:sp>
        <p:nvSpPr>
          <p:cNvPr id="3" name="내용 개체 틀 2"/>
          <p:cNvSpPr>
            <a:spLocks noGrp="1"/>
          </p:cNvSpPr>
          <p:nvPr>
            <p:ph idx="1"/>
          </p:nvPr>
        </p:nvSpPr>
        <p:spPr>
          <a:xfrm>
            <a:off x="457200" y="1340768"/>
            <a:ext cx="8229600" cy="4785395"/>
          </a:xfrm>
        </p:spPr>
        <p:txBody>
          <a:bodyPr>
            <a:normAutofit fontScale="92500" lnSpcReduction="20000"/>
          </a:bodyPr>
          <a:lstStyle/>
          <a:p>
            <a:r>
              <a:rPr lang="en-US" altLang="ko-KR" sz="3000" dirty="0"/>
              <a:t>Classification of </a:t>
            </a:r>
            <a:r>
              <a:rPr lang="en-US" altLang="ko-KR" sz="3000" dirty="0" smtClean="0"/>
              <a:t>Hypersensitivity </a:t>
            </a:r>
            <a:r>
              <a:rPr lang="en-US" altLang="ko-KR" sz="3000" dirty="0" err="1" smtClean="0"/>
              <a:t>Pneumonitis</a:t>
            </a:r>
            <a:r>
              <a:rPr lang="en-US" altLang="ko-KR" sz="3000" dirty="0" smtClean="0"/>
              <a:t>: A Hypothesis</a:t>
            </a:r>
            <a:endParaRPr lang="en-US" altLang="ko-KR" sz="1900" i="1" dirty="0" smtClean="0"/>
          </a:p>
          <a:p>
            <a:pPr lvl="1"/>
            <a:r>
              <a:rPr lang="en-US" altLang="ko-KR" dirty="0" smtClean="0"/>
              <a:t>Cluster 1 </a:t>
            </a:r>
          </a:p>
          <a:p>
            <a:pPr lvl="2"/>
            <a:r>
              <a:rPr lang="en-US" altLang="ko-KR" dirty="0" smtClean="0"/>
              <a:t>More recurrent systemic symptoms and normal chest X-rays </a:t>
            </a:r>
          </a:p>
          <a:p>
            <a:pPr lvl="1"/>
            <a:r>
              <a:rPr lang="en-US" altLang="ko-KR" dirty="0" smtClean="0"/>
              <a:t>Cluster 2 </a:t>
            </a:r>
          </a:p>
          <a:p>
            <a:pPr lvl="2"/>
            <a:r>
              <a:rPr lang="en-US" altLang="ko-KR" dirty="0" smtClean="0"/>
              <a:t>More clubbing, hypoxemia, restrictive patterns on PFT and fibrosis on HRCT</a:t>
            </a:r>
          </a:p>
          <a:p>
            <a:pPr lvl="1"/>
            <a:r>
              <a:rPr lang="en-US" altLang="ko-KR" u="sng" dirty="0" smtClean="0"/>
              <a:t>Disagreement between the 2 classification </a:t>
            </a:r>
            <a:r>
              <a:rPr lang="en-US" altLang="ko-KR" dirty="0" smtClean="0"/>
              <a:t>schemes</a:t>
            </a:r>
          </a:p>
          <a:p>
            <a:pPr lvl="1">
              <a:buNone/>
            </a:pPr>
            <a:r>
              <a:rPr lang="en-US" altLang="ko-KR" dirty="0" smtClean="0"/>
              <a:t>  ( </a:t>
            </a:r>
            <a:r>
              <a:rPr lang="el-GR" altLang="ko-KR" dirty="0" smtClean="0"/>
              <a:t>λ</a:t>
            </a:r>
            <a:r>
              <a:rPr lang="en-US" altLang="ko-KR" dirty="0" smtClean="0"/>
              <a:t> 0.15, p = 0.13)</a:t>
            </a:r>
          </a:p>
          <a:p>
            <a:pPr lvl="1" algn="r">
              <a:buNone/>
            </a:pPr>
            <a:endParaRPr lang="en-US" altLang="ko-KR" sz="2100" i="1" dirty="0" smtClean="0"/>
          </a:p>
          <a:p>
            <a:pPr lvl="1" algn="r">
              <a:buNone/>
            </a:pPr>
            <a:r>
              <a:rPr lang="en-US" altLang="ko-KR" sz="2100" i="1" dirty="0" err="1" smtClean="0"/>
              <a:t>Int</a:t>
            </a:r>
            <a:r>
              <a:rPr lang="en-US" altLang="ko-KR" sz="2100" i="1" dirty="0" smtClean="0"/>
              <a:t> Arch Allergy </a:t>
            </a:r>
            <a:r>
              <a:rPr lang="en-US" altLang="ko-KR" sz="2100" i="1" dirty="0" err="1" smtClean="0"/>
              <a:t>Immunol</a:t>
            </a:r>
            <a:r>
              <a:rPr lang="en-US" altLang="ko-KR" sz="2100" i="1" dirty="0" smtClean="0"/>
              <a:t> </a:t>
            </a:r>
            <a:r>
              <a:rPr lang="en-US" altLang="ko-KR" sz="2000" i="1" dirty="0" smtClean="0"/>
              <a:t>2009;149(2):161-6. </a:t>
            </a:r>
            <a:r>
              <a:rPr lang="en-US" altLang="ko-KR" sz="2000" i="1" dirty="0" err="1" smtClean="0"/>
              <a:t>Epub</a:t>
            </a:r>
            <a:r>
              <a:rPr lang="en-US" altLang="ko-KR" sz="2000" i="1" dirty="0" smtClean="0"/>
              <a:t> 2009 Jan 6</a:t>
            </a:r>
            <a:endParaRPr lang="en-US" altLang="ko-KR" sz="2100" i="1"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9614</TotalTime>
  <Words>1647</Words>
  <Application>Microsoft Office PowerPoint</Application>
  <PresentationFormat>화면 슬라이드 쇼(4:3)</PresentationFormat>
  <Paragraphs>186</Paragraphs>
  <Slides>17</Slides>
  <Notes>11</Notes>
  <HiddenSlides>0</HiddenSlides>
  <MMClips>0</MMClips>
  <ScaleCrop>false</ScaleCrop>
  <HeadingPairs>
    <vt:vector size="4" baseType="variant">
      <vt:variant>
        <vt:lpstr>테마</vt:lpstr>
      </vt:variant>
      <vt:variant>
        <vt:i4>1</vt:i4>
      </vt:variant>
      <vt:variant>
        <vt:lpstr>슬라이드 제목</vt:lpstr>
      </vt:variant>
      <vt:variant>
        <vt:i4>17</vt:i4>
      </vt:variant>
    </vt:vector>
  </HeadingPairs>
  <TitlesOfParts>
    <vt:vector size="18" baseType="lpstr">
      <vt:lpstr>Office 테마</vt:lpstr>
      <vt:lpstr>슬라이드 1</vt:lpstr>
      <vt:lpstr>슬라이드 2</vt:lpstr>
      <vt:lpstr>INTRODUCTION</vt:lpstr>
      <vt:lpstr>ETIOLOGY</vt:lpstr>
      <vt:lpstr>ETIOLOGY</vt:lpstr>
      <vt:lpstr>DIAGNOSTIC CRITERIA</vt:lpstr>
      <vt:lpstr>CLASSIFICATION</vt:lpstr>
      <vt:lpstr>CLASSIFICATION</vt:lpstr>
      <vt:lpstr>CLASSIFICATION</vt:lpstr>
      <vt:lpstr>IMAGING FEATURES</vt:lpstr>
      <vt:lpstr>IMAGING FEATURES</vt:lpstr>
      <vt:lpstr>IMAGING FEATURES</vt:lpstr>
      <vt:lpstr>IMAGING FEATURES</vt:lpstr>
      <vt:lpstr>IMAGING FEATURES</vt:lpstr>
      <vt:lpstr>HISTOLOGIC FEATURES</vt:lpstr>
      <vt:lpstr>OTHER DIAGNOTIC METHODS</vt:lpstr>
      <vt:lpstr>TREATMENT</vt:lpstr>
    </vt:vector>
  </TitlesOfParts>
  <Company>KUMC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 MGR CASE</dc:title>
  <dc:creator>KUMC</dc:creator>
  <cp:lastModifiedBy>User</cp:lastModifiedBy>
  <cp:revision>944</cp:revision>
  <dcterms:created xsi:type="dcterms:W3CDTF">2009-04-06T13:27:27Z</dcterms:created>
  <dcterms:modified xsi:type="dcterms:W3CDTF">2011-06-20T06:49:34Z</dcterms:modified>
</cp:coreProperties>
</file>